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Arkusz_programu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style val="27"/>
  <c:chart>
    <c:plotArea>
      <c:layout/>
      <c:barChart>
        <c:barDir val="col"/>
        <c:grouping val="clustered"/>
        <c:ser>
          <c:idx val="1"/>
          <c:order val="1"/>
          <c:tx>
            <c:strRef>
              <c:f>Arkusz1!$C$1</c:f>
              <c:strCache>
                <c:ptCount val="1"/>
                <c:pt idx="0">
                  <c:v>Opady</c:v>
                </c:pt>
              </c:strCache>
            </c:strRef>
          </c:tx>
          <c:spPr>
            <a:solidFill>
              <a:schemeClr val="tx2"/>
            </a:solidFill>
          </c:spPr>
          <c:cat>
            <c:strRef>
              <c:f>Arkusz1!$A$2:$A$13</c:f>
              <c:strCache>
                <c:ptCount val="12"/>
                <c:pt idx="0">
                  <c:v>I</c:v>
                </c:pt>
                <c:pt idx="1">
                  <c:v>II</c:v>
                </c:pt>
                <c:pt idx="2">
                  <c:v>III</c:v>
                </c:pt>
                <c:pt idx="3">
                  <c:v>IV</c:v>
                </c:pt>
                <c:pt idx="4">
                  <c:v>V</c:v>
                </c:pt>
                <c:pt idx="5">
                  <c:v>VI</c:v>
                </c:pt>
                <c:pt idx="6">
                  <c:v>VII</c:v>
                </c:pt>
                <c:pt idx="7">
                  <c:v>VIII</c:v>
                </c:pt>
                <c:pt idx="8">
                  <c:v>IX</c:v>
                </c:pt>
                <c:pt idx="9">
                  <c:v>X</c:v>
                </c:pt>
                <c:pt idx="10">
                  <c:v>XI</c:v>
                </c:pt>
                <c:pt idx="11">
                  <c:v>XII</c:v>
                </c:pt>
              </c:strCache>
            </c:strRef>
          </c:cat>
          <c:val>
            <c:numRef>
              <c:f>Arkusz1!$C$2:$C$13</c:f>
              <c:numCache>
                <c:formatCode>General</c:formatCode>
                <c:ptCount val="12"/>
                <c:pt idx="0">
                  <c:v>32.800000000000004</c:v>
                </c:pt>
                <c:pt idx="1">
                  <c:v>26.5</c:v>
                </c:pt>
                <c:pt idx="2">
                  <c:v>33.4</c:v>
                </c:pt>
                <c:pt idx="3">
                  <c:v>34</c:v>
                </c:pt>
                <c:pt idx="4">
                  <c:v>63.6</c:v>
                </c:pt>
                <c:pt idx="5">
                  <c:v>68.8</c:v>
                </c:pt>
                <c:pt idx="6">
                  <c:v>75.099999999999994</c:v>
                </c:pt>
                <c:pt idx="7">
                  <c:v>65.7</c:v>
                </c:pt>
                <c:pt idx="8">
                  <c:v>56.1</c:v>
                </c:pt>
                <c:pt idx="9">
                  <c:v>41.3</c:v>
                </c:pt>
                <c:pt idx="10">
                  <c:v>41</c:v>
                </c:pt>
                <c:pt idx="11">
                  <c:v>38.200000000000003</c:v>
                </c:pt>
              </c:numCache>
            </c:numRef>
          </c:val>
        </c:ser>
        <c:axId val="54261248"/>
        <c:axId val="54262784"/>
      </c:barChart>
      <c:lineChart>
        <c:grouping val="standard"/>
        <c:ser>
          <c:idx val="0"/>
          <c:order val="0"/>
          <c:tx>
            <c:strRef>
              <c:f>Arkusz1!$B$1</c:f>
              <c:strCache>
                <c:ptCount val="1"/>
                <c:pt idx="0">
                  <c:v>Temepratura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Arkusz1!$A$2:$A$13</c:f>
              <c:strCache>
                <c:ptCount val="12"/>
                <c:pt idx="0">
                  <c:v>I</c:v>
                </c:pt>
                <c:pt idx="1">
                  <c:v>II</c:v>
                </c:pt>
                <c:pt idx="2">
                  <c:v>III</c:v>
                </c:pt>
                <c:pt idx="3">
                  <c:v>IV</c:v>
                </c:pt>
                <c:pt idx="4">
                  <c:v>V</c:v>
                </c:pt>
                <c:pt idx="5">
                  <c:v>VI</c:v>
                </c:pt>
                <c:pt idx="6">
                  <c:v>VII</c:v>
                </c:pt>
                <c:pt idx="7">
                  <c:v>VIII</c:v>
                </c:pt>
                <c:pt idx="8">
                  <c:v>IX</c:v>
                </c:pt>
                <c:pt idx="9">
                  <c:v>X</c:v>
                </c:pt>
                <c:pt idx="10">
                  <c:v>XI</c:v>
                </c:pt>
                <c:pt idx="11">
                  <c:v>XII</c:v>
                </c:pt>
              </c:strCache>
            </c:strRef>
          </c:cat>
          <c:val>
            <c:numRef>
              <c:f>Arkusz1!$B$2:$B$13</c:f>
              <c:numCache>
                <c:formatCode>General</c:formatCode>
                <c:ptCount val="12"/>
                <c:pt idx="0">
                  <c:v>-3.1</c:v>
                </c:pt>
                <c:pt idx="1">
                  <c:v>-2.5</c:v>
                </c:pt>
                <c:pt idx="2">
                  <c:v>1.3</c:v>
                </c:pt>
                <c:pt idx="3">
                  <c:v>7.4</c:v>
                </c:pt>
                <c:pt idx="4">
                  <c:v>13.1</c:v>
                </c:pt>
                <c:pt idx="5">
                  <c:v>15.8</c:v>
                </c:pt>
                <c:pt idx="6">
                  <c:v>18</c:v>
                </c:pt>
                <c:pt idx="7">
                  <c:v>17</c:v>
                </c:pt>
                <c:pt idx="8">
                  <c:v>12.2</c:v>
                </c:pt>
                <c:pt idx="9">
                  <c:v>7.4</c:v>
                </c:pt>
                <c:pt idx="10">
                  <c:v>2</c:v>
                </c:pt>
                <c:pt idx="11">
                  <c:v>-1.8</c:v>
                </c:pt>
              </c:numCache>
            </c:numRef>
          </c:val>
        </c:ser>
        <c:marker val="1"/>
        <c:axId val="61249792"/>
        <c:axId val="61248256"/>
      </c:lineChart>
      <c:catAx>
        <c:axId val="54261248"/>
        <c:scaling>
          <c:orientation val="minMax"/>
        </c:scaling>
        <c:axPos val="b"/>
        <c:numFmt formatCode="General" sourceLinked="1"/>
        <c:tickLblPos val="nextTo"/>
        <c:crossAx val="54262784"/>
        <c:crosses val="autoZero"/>
        <c:auto val="1"/>
        <c:lblAlgn val="ctr"/>
        <c:lblOffset val="100"/>
      </c:catAx>
      <c:valAx>
        <c:axId val="5426278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pl-PL"/>
          </a:p>
        </c:txPr>
        <c:crossAx val="54261248"/>
        <c:crosses val="autoZero"/>
        <c:crossBetween val="between"/>
      </c:valAx>
      <c:valAx>
        <c:axId val="61248256"/>
        <c:scaling>
          <c:orientation val="minMax"/>
        </c:scaling>
        <c:axPos val="r"/>
        <c:numFmt formatCode="General" sourceLinked="1"/>
        <c:tickLblPos val="nextTo"/>
        <c:crossAx val="61249792"/>
        <c:crosses val="max"/>
        <c:crossBetween val="between"/>
      </c:valAx>
      <c:catAx>
        <c:axId val="61249792"/>
        <c:scaling>
          <c:orientation val="minMax"/>
        </c:scaling>
        <c:delete val="1"/>
        <c:axPos val="b"/>
        <c:tickLblPos val="nextTo"/>
        <c:crossAx val="61248256"/>
        <c:crosses val="autoZero"/>
        <c:auto val="1"/>
        <c:lblAlgn val="ctr"/>
        <c:lblOffset val="100"/>
      </c:catAx>
      <c:spPr>
        <a:solidFill>
          <a:schemeClr val="lt1"/>
        </a:solidFill>
        <a:ln w="25400" cap="flat" cmpd="sng" algn="ctr">
          <a:solidFill>
            <a:schemeClr val="accent4"/>
          </a:solidFill>
          <a:prstDash val="solid"/>
        </a:ln>
        <a:effectLst/>
      </c:spPr>
    </c:plotArea>
    <c:legend>
      <c:legendPos val="r"/>
      <c:layout>
        <c:manualLayout>
          <c:xMode val="edge"/>
          <c:yMode val="edge"/>
          <c:x val="0.78449290130564542"/>
          <c:y val="0.43309999694435197"/>
          <c:w val="0.2059491860220673"/>
          <c:h val="0.1337998163194774"/>
        </c:manualLayout>
      </c:layout>
    </c:legend>
    <c:plotVisOnly val="1"/>
    <c:dispBlanksAs val="gap"/>
  </c:chart>
  <c:txPr>
    <a:bodyPr/>
    <a:lstStyle/>
    <a:p>
      <a:pPr>
        <a:defRPr sz="1800"/>
      </a:pPr>
      <a:endParaRPr lang="pl-PL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0.01433</cdr:x>
      <cdr:y>0</cdr:y>
    </cdr:from>
    <cdr:to>
      <cdr:x>0.0681</cdr:x>
      <cdr:y>0.01356</cdr:y>
    </cdr:to>
    <cdr:sp macro="" textlink="">
      <cdr:nvSpPr>
        <cdr:cNvPr id="2" name="pole tekstowe 1"/>
        <cdr:cNvSpPr txBox="1"/>
      </cdr:nvSpPr>
      <cdr:spPr>
        <a:xfrm xmlns:a="http://schemas.openxmlformats.org/drawingml/2006/main">
          <a:off x="114272" y="0"/>
          <a:ext cx="428628" cy="714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pl-PL" sz="1100" dirty="0"/>
        </a:p>
      </cdr:txBody>
    </cdr:sp>
  </cdr:relSizeAnchor>
  <cdr:relSizeAnchor xmlns:cdr="http://schemas.openxmlformats.org/drawingml/2006/chartDrawing">
    <cdr:from>
      <cdr:x>0.0087</cdr:x>
      <cdr:y>0.93128</cdr:y>
    </cdr:from>
    <cdr:to>
      <cdr:x>0.06957</cdr:x>
      <cdr:y>0.9671</cdr:y>
    </cdr:to>
    <cdr:sp macro="" textlink="">
      <cdr:nvSpPr>
        <cdr:cNvPr id="3" name="pole tekstowe 2"/>
        <cdr:cNvSpPr txBox="1"/>
      </cdr:nvSpPr>
      <cdr:spPr>
        <a:xfrm xmlns:a="http://schemas.openxmlformats.org/drawingml/2006/main">
          <a:off x="71438" y="5572164"/>
          <a:ext cx="500066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pl-PL" sz="1100" dirty="0"/>
        </a:p>
      </cdr:txBody>
    </cdr:sp>
  </cdr:relSizeAnchor>
  <cdr:relSizeAnchor xmlns:cdr="http://schemas.openxmlformats.org/drawingml/2006/chartDrawing">
    <cdr:from>
      <cdr:x>0.0087</cdr:x>
      <cdr:y>0.93128</cdr:y>
    </cdr:from>
    <cdr:to>
      <cdr:x>0.06957</cdr:x>
      <cdr:y>0.97904</cdr:y>
    </cdr:to>
    <cdr:sp macro="" textlink="">
      <cdr:nvSpPr>
        <cdr:cNvPr id="4" name="pole tekstowe 3"/>
        <cdr:cNvSpPr txBox="1"/>
      </cdr:nvSpPr>
      <cdr:spPr>
        <a:xfrm xmlns:a="http://schemas.openxmlformats.org/drawingml/2006/main">
          <a:off x="71438" y="5572164"/>
          <a:ext cx="500066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pl-PL" sz="1400" b="1" dirty="0" smtClean="0"/>
            <a:t>mm</a:t>
          </a:r>
          <a:endParaRPr lang="pl-PL" sz="1400" b="1" dirty="0"/>
        </a:p>
      </cdr:txBody>
    </cdr:sp>
  </cdr:relSizeAnchor>
  <cdr:relSizeAnchor xmlns:cdr="http://schemas.openxmlformats.org/drawingml/2006/chartDrawing">
    <cdr:from>
      <cdr:x>0.73913</cdr:x>
      <cdr:y>0.93128</cdr:y>
    </cdr:from>
    <cdr:to>
      <cdr:x>0.7913</cdr:x>
      <cdr:y>0.9671</cdr:y>
    </cdr:to>
    <cdr:sp macro="" textlink="">
      <cdr:nvSpPr>
        <cdr:cNvPr id="5" name="pole tekstowe 4"/>
        <cdr:cNvSpPr txBox="1"/>
      </cdr:nvSpPr>
      <cdr:spPr>
        <a:xfrm xmlns:a="http://schemas.openxmlformats.org/drawingml/2006/main">
          <a:off x="6072230" y="5572164"/>
          <a:ext cx="428628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pl-PL" sz="1600" dirty="0" smtClean="0"/>
            <a:t>°C</a:t>
          </a:r>
          <a:endParaRPr lang="pl-PL" sz="16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AA8D-1254-4A15-B0C0-665725B35B37}" type="datetimeFigureOut">
              <a:rPr lang="pl-PL" smtClean="0"/>
              <a:pPr/>
              <a:t>2012-10-23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A24D-BD79-4605-BEB6-317A85D0D91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AA8D-1254-4A15-B0C0-665725B35B37}" type="datetimeFigureOut">
              <a:rPr lang="pl-PL" smtClean="0"/>
              <a:pPr/>
              <a:t>2012-10-23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A24D-BD79-4605-BEB6-317A85D0D91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AA8D-1254-4A15-B0C0-665725B35B37}" type="datetimeFigureOut">
              <a:rPr lang="pl-PL" smtClean="0"/>
              <a:pPr/>
              <a:t>2012-10-23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A24D-BD79-4605-BEB6-317A85D0D91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AA8D-1254-4A15-B0C0-665725B35B37}" type="datetimeFigureOut">
              <a:rPr lang="pl-PL" smtClean="0"/>
              <a:pPr/>
              <a:t>2012-10-23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A24D-BD79-4605-BEB6-317A85D0D91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AA8D-1254-4A15-B0C0-665725B35B37}" type="datetimeFigureOut">
              <a:rPr lang="pl-PL" smtClean="0"/>
              <a:pPr/>
              <a:t>2012-10-23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A24D-BD79-4605-BEB6-317A85D0D91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AA8D-1254-4A15-B0C0-665725B35B37}" type="datetimeFigureOut">
              <a:rPr lang="pl-PL" smtClean="0"/>
              <a:pPr/>
              <a:t>2012-10-23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A24D-BD79-4605-BEB6-317A85D0D91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AA8D-1254-4A15-B0C0-665725B35B37}" type="datetimeFigureOut">
              <a:rPr lang="pl-PL" smtClean="0"/>
              <a:pPr/>
              <a:t>2012-10-23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A24D-BD79-4605-BEB6-317A85D0D91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AA8D-1254-4A15-B0C0-665725B35B37}" type="datetimeFigureOut">
              <a:rPr lang="pl-PL" smtClean="0"/>
              <a:pPr/>
              <a:t>2012-10-23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A24D-BD79-4605-BEB6-317A85D0D91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AA8D-1254-4A15-B0C0-665725B35B37}" type="datetimeFigureOut">
              <a:rPr lang="pl-PL" smtClean="0"/>
              <a:pPr/>
              <a:t>2012-10-23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A24D-BD79-4605-BEB6-317A85D0D91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AA8D-1254-4A15-B0C0-665725B35B37}" type="datetimeFigureOut">
              <a:rPr lang="pl-PL" smtClean="0"/>
              <a:pPr/>
              <a:t>2012-10-23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A24D-BD79-4605-BEB6-317A85D0D91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4AA8D-1254-4A15-B0C0-665725B35B37}" type="datetimeFigureOut">
              <a:rPr lang="pl-PL" smtClean="0"/>
              <a:pPr/>
              <a:t>2012-10-23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1A24D-BD79-4605-BEB6-317A85D0D910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4AA8D-1254-4A15-B0C0-665725B35B37}" type="datetimeFigureOut">
              <a:rPr lang="pl-PL" smtClean="0"/>
              <a:pPr/>
              <a:t>2012-10-23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1A24D-BD79-4605-BEB6-317A85D0D910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714348" y="2928934"/>
            <a:ext cx="77200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Klimatogram</a:t>
            </a:r>
            <a:r>
              <a:rPr lang="pl-PL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Białegostoku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500034" y="214290"/>
          <a:ext cx="8215370" cy="5983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Źródło :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 smtClean="0"/>
              <a:t>www.pogodynka.pl</a:t>
            </a:r>
            <a:endParaRPr lang="pl-P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8</Words>
  <Application>Microsoft Office PowerPoint</Application>
  <PresentationFormat>Pokaz na ekranie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4" baseType="lpstr">
      <vt:lpstr>Motyw pakietu Office</vt:lpstr>
      <vt:lpstr>Slajd 1</vt:lpstr>
      <vt:lpstr>Slajd 2</vt:lpstr>
      <vt:lpstr>Źródło 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Klimatogram Białegostoku</dc:title>
  <dc:creator>Nasz</dc:creator>
  <cp:lastModifiedBy>anonymous</cp:lastModifiedBy>
  <cp:revision>5</cp:revision>
  <dcterms:created xsi:type="dcterms:W3CDTF">2012-10-22T17:07:33Z</dcterms:created>
  <dcterms:modified xsi:type="dcterms:W3CDTF">2012-10-23T06:28:23Z</dcterms:modified>
</cp:coreProperties>
</file>