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90"/>
  </p:notesMasterIdLst>
  <p:handoutMasterIdLst>
    <p:handoutMasterId r:id="rId91"/>
  </p:handoutMasterIdLst>
  <p:sldIdLst>
    <p:sldId id="256" r:id="rId2"/>
    <p:sldId id="279" r:id="rId3"/>
    <p:sldId id="258" r:id="rId4"/>
    <p:sldId id="259" r:id="rId5"/>
    <p:sldId id="511" r:id="rId6"/>
    <p:sldId id="509" r:id="rId7"/>
    <p:sldId id="512" r:id="rId8"/>
    <p:sldId id="527" r:id="rId9"/>
    <p:sldId id="528" r:id="rId10"/>
    <p:sldId id="513" r:id="rId11"/>
    <p:sldId id="514" r:id="rId12"/>
    <p:sldId id="529" r:id="rId13"/>
    <p:sldId id="510" r:id="rId14"/>
    <p:sldId id="515" r:id="rId15"/>
    <p:sldId id="516" r:id="rId16"/>
    <p:sldId id="517" r:id="rId17"/>
    <p:sldId id="518" r:id="rId18"/>
    <p:sldId id="519" r:id="rId19"/>
    <p:sldId id="520" r:id="rId20"/>
    <p:sldId id="526" r:id="rId21"/>
    <p:sldId id="339" r:id="rId22"/>
    <p:sldId id="433" r:id="rId23"/>
    <p:sldId id="342" r:id="rId24"/>
    <p:sldId id="431" r:id="rId25"/>
    <p:sldId id="434" r:id="rId26"/>
    <p:sldId id="436" r:id="rId27"/>
    <p:sldId id="465" r:id="rId28"/>
    <p:sldId id="523" r:id="rId29"/>
    <p:sldId id="524" r:id="rId30"/>
    <p:sldId id="522" r:id="rId31"/>
    <p:sldId id="525" r:id="rId32"/>
    <p:sldId id="531" r:id="rId33"/>
    <p:sldId id="530" r:id="rId34"/>
    <p:sldId id="532" r:id="rId35"/>
    <p:sldId id="534" r:id="rId36"/>
    <p:sldId id="535" r:id="rId37"/>
    <p:sldId id="536" r:id="rId38"/>
    <p:sldId id="537" r:id="rId39"/>
    <p:sldId id="538" r:id="rId40"/>
    <p:sldId id="539" r:id="rId41"/>
    <p:sldId id="540" r:id="rId42"/>
    <p:sldId id="521" r:id="rId43"/>
    <p:sldId id="485" r:id="rId44"/>
    <p:sldId id="483" r:id="rId45"/>
    <p:sldId id="481" r:id="rId46"/>
    <p:sldId id="486" r:id="rId47"/>
    <p:sldId id="479" r:id="rId48"/>
    <p:sldId id="487" r:id="rId49"/>
    <p:sldId id="488" r:id="rId50"/>
    <p:sldId id="489" r:id="rId51"/>
    <p:sldId id="490" r:id="rId52"/>
    <p:sldId id="491" r:id="rId53"/>
    <p:sldId id="492" r:id="rId54"/>
    <p:sldId id="493" r:id="rId55"/>
    <p:sldId id="494" r:id="rId56"/>
    <p:sldId id="438" r:id="rId57"/>
    <p:sldId id="439" r:id="rId58"/>
    <p:sldId id="440" r:id="rId59"/>
    <p:sldId id="344" r:id="rId60"/>
    <p:sldId id="441" r:id="rId61"/>
    <p:sldId id="442" r:id="rId62"/>
    <p:sldId id="444" r:id="rId63"/>
    <p:sldId id="445" r:id="rId64"/>
    <p:sldId id="496" r:id="rId65"/>
    <p:sldId id="497" r:id="rId66"/>
    <p:sldId id="500" r:id="rId67"/>
    <p:sldId id="474" r:id="rId68"/>
    <p:sldId id="501" r:id="rId69"/>
    <p:sldId id="503" r:id="rId70"/>
    <p:sldId id="504" r:id="rId71"/>
    <p:sldId id="505" r:id="rId72"/>
    <p:sldId id="446" r:id="rId73"/>
    <p:sldId id="447" r:id="rId74"/>
    <p:sldId id="448" r:id="rId75"/>
    <p:sldId id="449" r:id="rId76"/>
    <p:sldId id="452" r:id="rId77"/>
    <p:sldId id="508" r:id="rId78"/>
    <p:sldId id="453" r:id="rId79"/>
    <p:sldId id="454" r:id="rId80"/>
    <p:sldId id="455" r:id="rId81"/>
    <p:sldId id="456" r:id="rId82"/>
    <p:sldId id="533" r:id="rId83"/>
    <p:sldId id="343" r:id="rId84"/>
    <p:sldId id="475" r:id="rId85"/>
    <p:sldId id="476" r:id="rId86"/>
    <p:sldId id="477" r:id="rId87"/>
    <p:sldId id="478" r:id="rId88"/>
    <p:sldId id="308" r:id="rId89"/>
  </p:sldIdLst>
  <p:sldSz cx="9144000" cy="6858000" type="screen4x3"/>
  <p:notesSz cx="6858000" cy="9947275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390FB1"/>
    <a:srgbClr val="ABD8E3"/>
    <a:srgbClr val="C47BDB"/>
    <a:srgbClr val="7D2997"/>
    <a:srgbClr val="D3EBF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16" autoAdjust="0"/>
  </p:normalViewPr>
  <p:slideViewPr>
    <p:cSldViewPr>
      <p:cViewPr>
        <p:scale>
          <a:sx n="70" d="100"/>
          <a:sy n="70" d="100"/>
        </p:scale>
        <p:origin x="-2814" y="-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402"/>
    </p:cViewPr>
  </p:sorterViewPr>
  <p:notesViewPr>
    <p:cSldViewPr>
      <p:cViewPr varScale="1">
        <p:scale>
          <a:sx n="76" d="100"/>
          <a:sy n="76" d="100"/>
        </p:scale>
        <p:origin x="-2315" y="-76"/>
      </p:cViewPr>
      <p:guideLst>
        <p:guide orient="horz" pos="3133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6E4256B-F202-4031-9170-1530FA91FC1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0BDB2DF-EF33-4549-BDC9-AA149301E9A0}" type="datetimeFigureOut">
              <a:rPr lang="pl-PL"/>
              <a:pPr>
                <a:defRPr/>
              </a:pPr>
              <a:t>2015-09-22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FB27149-54D8-43C1-ADA6-EF5E9F5324B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B38EC-A054-4AC8-8FEB-8684BE4D477A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5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42A1-0ED6-47FD-9273-C68DF2C9425A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5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ACA13-BC6D-482A-A7DA-E395EF3DBE4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5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numeru slajdu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EA455-68EA-4233-BD10-21161180652F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6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numeru slajdu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6F407-EFDE-48C1-A0CF-22BD8F82EE7F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4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CD288-84E7-4C40-8AB4-A004900B3F9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3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numeru slajdu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BC9AD-C964-4E78-800D-0E8CDB0B5333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6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numeru slajdu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ABB02-C896-44BF-AE64-DCEAC37611BC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6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6CCD5-9313-4BEA-8FA4-2E3936056354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5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AF074-3BF9-45D5-B258-58B50A4F8224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5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grpSp>
        <p:nvGrpSpPr>
          <p:cNvPr id="1028" name="Grupa 6"/>
          <p:cNvGrpSpPr>
            <a:grpSpLocks/>
          </p:cNvGrpSpPr>
          <p:nvPr/>
        </p:nvGrpSpPr>
        <p:grpSpPr bwMode="auto">
          <a:xfrm>
            <a:off x="0" y="5581650"/>
            <a:ext cx="9147175" cy="1276350"/>
            <a:chOff x="-3765" y="4832896"/>
            <a:chExt cx="9147765" cy="2032192"/>
          </a:xfrm>
        </p:grpSpPr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Dowolny kształt 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Dowolny kształt 9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  <a:scene3d>
              <a:camera prst="orthographicFront"/>
              <a:lightRig rig="threePt" dir="t"/>
            </a:scene3d>
            <a:sp3d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" name="Łącznik prosty 10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9" name="Obraz 11" descr="logo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950" y="5927725"/>
            <a:ext cx="453548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532813" y="6453188"/>
            <a:ext cx="481012" cy="32067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bg1"/>
                </a:solidFill>
                <a:latin typeface="Verdana" pitchFamily="34" charset="0"/>
              </a:defRPr>
            </a:lvl1pPr>
            <a:extLst/>
          </a:lstStyle>
          <a:p>
            <a:pPr>
              <a:defRPr/>
            </a:pPr>
            <a:fld id="{52AE281D-4D75-4306-A870-65CCA7273F5F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sp>
        <p:nvSpPr>
          <p:cNvPr id="14" name="Symbol zastępczy stopki 18"/>
          <p:cNvSpPr>
            <a:spLocks noGrp="1"/>
          </p:cNvSpPr>
          <p:nvPr>
            <p:ph type="ftr" sz="quarter" idx="3"/>
          </p:nvPr>
        </p:nvSpPr>
        <p:spPr>
          <a:xfrm>
            <a:off x="5292725" y="6165850"/>
            <a:ext cx="3095625" cy="581025"/>
          </a:xfrm>
          <a:prstGeom prst="rect">
            <a:avLst/>
          </a:prstGeom>
        </p:spPr>
        <p:txBody>
          <a:bodyPr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accent1">
                    <a:tint val="20000"/>
                  </a:schemeClr>
                </a:solidFill>
                <a:latin typeface="Verdana" pitchFamily="34" charset="0"/>
              </a:defRPr>
            </a:lvl1pPr>
            <a:extLst/>
          </a:lstStyle>
          <a:p>
            <a:pPr>
              <a:defRPr/>
            </a:pPr>
            <a:r>
              <a:rPr lang="pl-PL"/>
              <a:t>Opracowała mgr Joanna Ewa Szkop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im2zawiercie.pl/artykuly/111" TargetMode="External"/><Relationship Id="rId2" Type="http://schemas.openxmlformats.org/officeDocument/2006/relationships/hyperlink" Target="http://ug.edu.pl/media/aktualnosci/39603/inauguracja_roku_matematyki_na_pomorzu" TargetMode="Externa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spojnosc-ksztalcenia-matematycznego.pdf" TargetMode="External"/><Relationship Id="rId2" Type="http://schemas.openxmlformats.org/officeDocument/2006/relationships/hyperlink" Target="organizacja-pracy-nauczyciela-matematyki-na-iv-etapie-edukacyjnym.pdf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dnlomza.pl/" TargetMode="Externa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odtytuł 2"/>
          <p:cNvSpPr>
            <a:spLocks noGrp="1"/>
          </p:cNvSpPr>
          <p:nvPr>
            <p:ph type="subTitle" idx="1"/>
          </p:nvPr>
        </p:nvSpPr>
        <p:spPr>
          <a:xfrm>
            <a:off x="250825" y="928688"/>
            <a:ext cx="8569325" cy="2787650"/>
          </a:xfrm>
        </p:spPr>
        <p:txBody>
          <a:bodyPr/>
          <a:lstStyle/>
          <a:p>
            <a:pPr eaLnBrk="1" hangingPunct="1"/>
            <a:r>
              <a:rPr lang="pl-PL" sz="6000" dirty="0" smtClean="0">
                <a:solidFill>
                  <a:srgbClr val="FF0000"/>
                </a:solidFill>
              </a:rPr>
              <a:t>Organizacja pracy nauczyciela matematyki</a:t>
            </a:r>
          </a:p>
          <a:p>
            <a:pPr eaLnBrk="1" hangingPunct="1"/>
            <a:r>
              <a:rPr lang="pl-PL" sz="6000" dirty="0" smtClean="0">
                <a:solidFill>
                  <a:srgbClr val="FF0000"/>
                </a:solidFill>
              </a:rPr>
              <a:t>Na IV etapie edukacyjnym </a:t>
            </a:r>
            <a:br>
              <a:rPr lang="pl-PL" sz="6000" dirty="0" smtClean="0">
                <a:solidFill>
                  <a:srgbClr val="FF0000"/>
                </a:solidFill>
              </a:rPr>
            </a:br>
            <a:r>
              <a:rPr lang="pl-PL" sz="6000" dirty="0" smtClean="0">
                <a:solidFill>
                  <a:srgbClr val="FF0000"/>
                </a:solidFill>
              </a:rPr>
              <a:t>w r. szk. 2015/2016</a:t>
            </a:r>
          </a:p>
        </p:txBody>
      </p:sp>
      <p:sp>
        <p:nvSpPr>
          <p:cNvPr id="2051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FEB5F8-93B7-43B4-8F73-976F35DCB14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l" eaLnBrk="1" hangingPunct="1"/>
            <a:r>
              <a:rPr lang="pl-PL" dirty="0" smtClean="0">
                <a:solidFill>
                  <a:srgbClr val="FF0000"/>
                </a:solidFill>
              </a:rPr>
              <a:t>Ramowy program</a:t>
            </a:r>
          </a:p>
        </p:txBody>
      </p:sp>
      <p:sp>
        <p:nvSpPr>
          <p:cNvPr id="4099" name="Symbol zastępczy zawartości 2"/>
          <p:cNvSpPr>
            <a:spLocks noGrp="1"/>
          </p:cNvSpPr>
          <p:nvPr>
            <p:ph idx="1"/>
          </p:nvPr>
        </p:nvSpPr>
        <p:spPr>
          <a:xfrm>
            <a:off x="500063" y="1196752"/>
            <a:ext cx="8229600" cy="4696048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pl-PL" sz="2000" dirty="0" smtClean="0"/>
              <a:t>Kierunki polityki oświatowej państwa  w r. szk. 2015/ 2016.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pl-PL" sz="2000" dirty="0" smtClean="0"/>
              <a:t>Analiza jakościowa wyników ewaluacji szkół i placówek w ramach badanych obszarów i wymagań na podstawie sprawozdania z nadzoru pedagogicznego Podlaskiego Kuratora Oświaty. 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pl-PL" sz="2000" dirty="0" smtClean="0"/>
              <a:t>Wyniki egzaminów zewnętrznych z matematyki.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pl-PL" sz="2000" dirty="0" smtClean="0"/>
              <a:t>Zadania nauczyciela wynikające ze zmian w prawie oświatowym.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pl-PL" sz="2000" dirty="0" smtClean="0"/>
              <a:t>Sprawozdanie (w części dotyczącej matematyki ) z monitorowania realizacji  podstawy programowej w woj. podlaskim  w roku szkolnym 2014/2015 przez KO w Białymstoku.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pl-PL" sz="2000" dirty="0" smtClean="0"/>
              <a:t>Z materiałów ORE: </a:t>
            </a:r>
          </a:p>
          <a:p>
            <a:pPr marL="514350" indent="-514350" eaLnBrk="1" hangingPunct="1"/>
            <a:r>
              <a:rPr lang="pl-PL" sz="2000" dirty="0" smtClean="0"/>
              <a:t>organizacja pracy nauczyciela matematyki na IV etapie edukacyjnym; </a:t>
            </a:r>
          </a:p>
          <a:p>
            <a:pPr marL="514350" indent="-514350" eaLnBrk="1" hangingPunct="1"/>
            <a:r>
              <a:rPr lang="pl-PL" sz="2000" dirty="0" smtClean="0"/>
              <a:t>spójność kształcenia matematycznego.</a:t>
            </a:r>
          </a:p>
          <a:p>
            <a:pPr marL="514350" indent="-514350" eaLnBrk="1" hangingPunct="1">
              <a:buFont typeface="+mj-lt"/>
              <a:buAutoNum type="arabicPeriod" startAt="7"/>
            </a:pPr>
            <a:r>
              <a:rPr lang="pl-PL" sz="2000" dirty="0" smtClean="0"/>
              <a:t>Oferta doskonalenia na okres IX 2015 – I 2016.</a:t>
            </a:r>
          </a:p>
          <a:p>
            <a:pPr marL="514350" indent="-514350" eaLnBrk="1" hangingPunct="1"/>
            <a:endParaRPr lang="pl-PL" sz="20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pl-PL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pl-PL" dirty="0" smtClean="0"/>
          </a:p>
        </p:txBody>
      </p:sp>
      <p:sp>
        <p:nvSpPr>
          <p:cNvPr id="4100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81422C-DB60-4222-87BF-4147671BE24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/>
          </p:cNvSpPr>
          <p:nvPr>
            <p:ph type="body" idx="1"/>
          </p:nvPr>
        </p:nvSpPr>
        <p:spPr>
          <a:xfrm>
            <a:off x="468313" y="620713"/>
            <a:ext cx="8229600" cy="4525962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  <a:buFont typeface="Arial" charset="0"/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Kierunki </a:t>
            </a:r>
          </a:p>
          <a:p>
            <a:pPr algn="ctr" eaLnBrk="1" hangingPunct="1">
              <a:lnSpc>
                <a:spcPct val="150000"/>
              </a:lnSpc>
              <a:buFont typeface="Arial" charset="0"/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polityki oświatowej państwa  </a:t>
            </a:r>
            <a:br>
              <a:rPr lang="pl-PL" sz="4400" dirty="0" smtClean="0">
                <a:solidFill>
                  <a:srgbClr val="FF0000"/>
                </a:solidFill>
              </a:rPr>
            </a:br>
            <a:r>
              <a:rPr lang="pl-PL" sz="4400" dirty="0" smtClean="0">
                <a:solidFill>
                  <a:srgbClr val="FF0000"/>
                </a:solidFill>
              </a:rPr>
              <a:t>w r. szk. 2015/ 2016</a:t>
            </a:r>
          </a:p>
          <a:p>
            <a:pPr algn="ctr" eaLnBrk="1" hangingPunct="1">
              <a:lnSpc>
                <a:spcPct val="150000"/>
              </a:lnSpc>
              <a:buFont typeface="Wingdings 3" pitchFamily="18" charset="2"/>
              <a:buNone/>
            </a:pPr>
            <a:endParaRPr lang="pl-PL" sz="3600" dirty="0" smtClean="0"/>
          </a:p>
        </p:txBody>
      </p:sp>
      <p:sp>
        <p:nvSpPr>
          <p:cNvPr id="5123" name="Symbol zastępczy numeru slajdu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CA9DB7-CDAD-484D-AFE1-968C9EE3119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/>
          </p:cNvSpPr>
          <p:nvPr>
            <p:ph type="body" idx="1"/>
          </p:nvPr>
        </p:nvSpPr>
        <p:spPr>
          <a:xfrm>
            <a:off x="323529" y="404813"/>
            <a:ext cx="8617272" cy="5364162"/>
          </a:xfrm>
        </p:spPr>
        <p:txBody>
          <a:bodyPr/>
          <a:lstStyle/>
          <a:p>
            <a:pPr marL="457200" indent="-457200">
              <a:buFont typeface="Calibri" pitchFamily="34" charset="0"/>
              <a:buAutoNum type="arabicPeriod"/>
            </a:pPr>
            <a:r>
              <a:rPr lang="pl-PL" sz="2400" dirty="0" smtClean="0"/>
              <a:t>Wzmocnienie bezpieczeństwa dzieci i młodzieży, ze szczególnym uwzględnieniem dzieci ze specjalnymi potrzebami edukacyjnymi w młodzieżowych ośrodkach wychowawczych, młodzieżowych ośrodkach socjoterapii, specjalnych ośrodkach szkolno – wychowawczych, specjalnych ośrodkach wychowawczych </a:t>
            </a:r>
            <a:br>
              <a:rPr lang="pl-PL" sz="2400" dirty="0" smtClean="0"/>
            </a:br>
            <a:r>
              <a:rPr lang="pl-PL" sz="2400" dirty="0" smtClean="0"/>
              <a:t>i ośrodkach rewalidacyjno – wychowawczych.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pl-PL" sz="2400" dirty="0" smtClean="0"/>
              <a:t>Podniesienie jakości kształcenia w szkołach </a:t>
            </a:r>
            <a:r>
              <a:rPr lang="pl-PL" sz="2400" dirty="0" err="1" smtClean="0"/>
              <a:t>ponadgimnazjalnych</a:t>
            </a:r>
            <a:r>
              <a:rPr lang="pl-PL" sz="2400" dirty="0" smtClean="0"/>
              <a:t> poprzez zaangażowanie przedstawicieli partnerów społecznych w dostosowywanie kształcenia zawodowego do potrzeb rynku pracy.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pl-PL" sz="2400" dirty="0" smtClean="0"/>
              <a:t>Rozwijanie kompetencji czytelniczych oraz upowszechnianie czytelnictwa wśród dzieci i młodzieży.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pl-PL" sz="2400" dirty="0" smtClean="0">
                <a:solidFill>
                  <a:srgbClr val="C00000"/>
                </a:solidFill>
              </a:rPr>
              <a:t>Edukacja matematyczna i przyrodnicza w kształceniu ogólnym.</a:t>
            </a:r>
          </a:p>
        </p:txBody>
      </p:sp>
      <p:sp>
        <p:nvSpPr>
          <p:cNvPr id="6147" name="Symbol zastępczy numeru slajdu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A2A3A1-0AA4-4617-A334-A9636FD1359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FCD288-84E7-4C40-8AB4-A004900B3F97}" type="slidenum">
              <a:rPr lang="pl-PL" smtClean="0"/>
              <a:pPr>
                <a:defRPr/>
              </a:pPr>
              <a:t>5</a:t>
            </a:fld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39552" y="1124744"/>
            <a:ext cx="784887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solidFill>
                  <a:srgbClr val="FF0000"/>
                </a:solidFill>
                <a:latin typeface="+mn-lt"/>
              </a:rPr>
              <a:t>Analiza jakościowa wyników ewaluacji szkół </a:t>
            </a:r>
            <a:br>
              <a:rPr lang="pl-PL" sz="2800" dirty="0" smtClean="0">
                <a:solidFill>
                  <a:srgbClr val="FF0000"/>
                </a:solidFill>
                <a:latin typeface="+mn-lt"/>
              </a:rPr>
            </a:br>
            <a:r>
              <a:rPr lang="pl-PL" sz="2800" dirty="0" smtClean="0">
                <a:solidFill>
                  <a:srgbClr val="FF0000"/>
                </a:solidFill>
                <a:latin typeface="+mn-lt"/>
              </a:rPr>
              <a:t>i placówek w ramach badanych obszarów i wymagań na podstawie sprawozdania z nadzoru pedagogicznego  Podlaskiego Kuratora Oświaty </a:t>
            </a:r>
            <a:br>
              <a:rPr lang="pl-PL" sz="2800" dirty="0" smtClean="0">
                <a:solidFill>
                  <a:srgbClr val="FF0000"/>
                </a:solidFill>
                <a:latin typeface="+mn-lt"/>
              </a:rPr>
            </a:br>
            <a:r>
              <a:rPr lang="pl-PL" sz="2800" dirty="0" smtClean="0">
                <a:solidFill>
                  <a:srgbClr val="FF0000"/>
                </a:solidFill>
                <a:latin typeface="+mn-lt"/>
              </a:rPr>
              <a:t>w okresie od 1 czerwca 2014 r. do 31 maja 2015 r. 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539552" y="260648"/>
            <a:ext cx="8208912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solidFill>
                  <a:srgbClr val="FF0000"/>
                </a:solidFill>
                <a:latin typeface="+mn-lt"/>
              </a:rPr>
              <a:t>Analiza jakościowa wyników ewaluacji szkół i placówek w ramach </a:t>
            </a:r>
            <a:br>
              <a:rPr lang="pl-PL" sz="2000" dirty="0" smtClean="0">
                <a:solidFill>
                  <a:srgbClr val="FF0000"/>
                </a:solidFill>
                <a:latin typeface="+mn-lt"/>
              </a:rPr>
            </a:br>
            <a:r>
              <a:rPr lang="pl-PL" sz="2000" dirty="0" smtClean="0">
                <a:solidFill>
                  <a:srgbClr val="FF0000"/>
                </a:solidFill>
                <a:latin typeface="+mn-lt"/>
              </a:rPr>
              <a:t>badanych obszarów -</a:t>
            </a:r>
            <a:r>
              <a:rPr lang="pl-PL" sz="20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pl-PL" sz="2000" i="1" dirty="0" smtClean="0">
                <a:latin typeface="+mn-lt"/>
              </a:rPr>
              <a:t>Procesy edukacyjne są zorganizowane w sposób sprzyjający uczeniu się</a:t>
            </a:r>
            <a:endParaRPr lang="pl-PL" sz="2000" b="1" i="1" dirty="0" smtClean="0">
              <a:solidFill>
                <a:srgbClr val="FF0000"/>
              </a:solidFill>
              <a:latin typeface="+mn-lt"/>
            </a:endParaRPr>
          </a:p>
          <a:p>
            <a:pPr algn="ctr"/>
            <a:r>
              <a:rPr lang="pl-PL" sz="2000" dirty="0" smtClean="0">
                <a:solidFill>
                  <a:srgbClr val="0070C0"/>
                </a:solidFill>
                <a:latin typeface="+mn-lt"/>
              </a:rPr>
              <a:t>Szkoły podstawowe – słabe strony szkół: </a:t>
            </a:r>
          </a:p>
          <a:p>
            <a:pPr>
              <a:buFont typeface="Courier New" pitchFamily="49" charset="0"/>
              <a:buChar char="o"/>
            </a:pPr>
            <a:r>
              <a:rPr lang="pl-PL" dirty="0" smtClean="0">
                <a:latin typeface="+mn-lt"/>
              </a:rPr>
              <a:t> Nauczyciele nie w pełni wykorzystują możliwości, jakie w procesie edukacyjnym </a:t>
            </a:r>
            <a:br>
              <a:rPr lang="pl-PL" dirty="0" smtClean="0">
                <a:latin typeface="+mn-lt"/>
              </a:rPr>
            </a:br>
            <a:r>
              <a:rPr lang="pl-PL" dirty="0" smtClean="0">
                <a:latin typeface="+mn-lt"/>
              </a:rPr>
              <a:t>    i  wychowawczym niesie </a:t>
            </a:r>
            <a:r>
              <a:rPr lang="pl-PL" dirty="0" smtClean="0">
                <a:solidFill>
                  <a:srgbClr val="C00000"/>
                </a:solidFill>
                <a:latin typeface="+mn-lt"/>
              </a:rPr>
              <a:t>organizowanie pracy uczniów w grupach</a:t>
            </a:r>
            <a:r>
              <a:rPr lang="pl-PL" dirty="0" smtClean="0">
                <a:latin typeface="+mn-lt"/>
              </a:rPr>
              <a:t> lub wykorzystanie  </a:t>
            </a:r>
            <a:br>
              <a:rPr lang="pl-PL" dirty="0" smtClean="0">
                <a:latin typeface="+mn-lt"/>
              </a:rPr>
            </a:br>
            <a:r>
              <a:rPr lang="pl-PL" dirty="0" smtClean="0">
                <a:latin typeface="+mn-lt"/>
              </a:rPr>
              <a:t>    innych sposobów umożliwiających </a:t>
            </a:r>
            <a:r>
              <a:rPr lang="pl-PL" dirty="0" smtClean="0">
                <a:solidFill>
                  <a:srgbClr val="C00000"/>
                </a:solidFill>
                <a:latin typeface="+mn-lt"/>
              </a:rPr>
              <a:t>wzajemne uczenie się</a:t>
            </a:r>
            <a:r>
              <a:rPr lang="pl-PL" dirty="0" smtClean="0">
                <a:latin typeface="+mn-lt"/>
              </a:rPr>
              <a:t>.</a:t>
            </a:r>
          </a:p>
          <a:p>
            <a:endParaRPr lang="pl-PL" dirty="0" smtClean="0">
              <a:latin typeface="+mn-lt"/>
            </a:endParaRPr>
          </a:p>
          <a:p>
            <a:pPr>
              <a:buFont typeface="Courier New" pitchFamily="49" charset="0"/>
              <a:buChar char="o"/>
            </a:pPr>
            <a:r>
              <a:rPr lang="pl-PL" dirty="0" smtClean="0">
                <a:latin typeface="+mn-lt"/>
              </a:rPr>
              <a:t> W niektórych szkołach uczniowie w niewielkim stopniu mają możliwość wpływania  </a:t>
            </a:r>
            <a:br>
              <a:rPr lang="pl-PL" dirty="0" smtClean="0">
                <a:latin typeface="+mn-lt"/>
              </a:rPr>
            </a:br>
            <a:r>
              <a:rPr lang="pl-PL" dirty="0" smtClean="0">
                <a:latin typeface="+mn-lt"/>
              </a:rPr>
              <a:t>    na </a:t>
            </a:r>
            <a:r>
              <a:rPr lang="pl-PL" dirty="0" smtClean="0">
                <a:solidFill>
                  <a:srgbClr val="C00000"/>
                </a:solidFill>
                <a:latin typeface="+mn-lt"/>
              </a:rPr>
              <a:t>sposób organizacji i przebieg lekcji</a:t>
            </a:r>
            <a:r>
              <a:rPr lang="pl-PL" dirty="0" smtClean="0">
                <a:latin typeface="+mn-lt"/>
              </a:rPr>
              <a:t>, co może utrudniać im podejmowanie  </a:t>
            </a:r>
            <a:br>
              <a:rPr lang="pl-PL" dirty="0" smtClean="0">
                <a:latin typeface="+mn-lt"/>
              </a:rPr>
            </a:br>
            <a:r>
              <a:rPr lang="pl-PL" dirty="0" smtClean="0">
                <a:latin typeface="+mn-lt"/>
              </a:rPr>
              <a:t>    odpowiedzialności za własny rozwój.</a:t>
            </a:r>
            <a:endParaRPr lang="pl-PL" b="1" dirty="0" smtClean="0">
              <a:solidFill>
                <a:srgbClr val="0070C0"/>
              </a:solidFill>
              <a:latin typeface="+mn-lt"/>
            </a:endParaRPr>
          </a:p>
          <a:p>
            <a:pPr marL="457200" indent="-457200"/>
            <a:endParaRPr lang="pl-PL" dirty="0" smtClean="0">
              <a:latin typeface="+mn-lt"/>
            </a:endParaRPr>
          </a:p>
          <a:p>
            <a:pPr>
              <a:buFont typeface="Courier New" pitchFamily="49" charset="0"/>
              <a:buChar char="o"/>
            </a:pPr>
            <a:r>
              <a:rPr lang="pl-PL" dirty="0" smtClean="0">
                <a:latin typeface="+mn-lt"/>
              </a:rPr>
              <a:t> Stosowane przez nauczycieli </a:t>
            </a:r>
            <a:r>
              <a:rPr lang="pl-PL" dirty="0" smtClean="0">
                <a:solidFill>
                  <a:srgbClr val="C00000"/>
                </a:solidFill>
                <a:latin typeface="+mn-lt"/>
              </a:rPr>
              <a:t>ocenianie postępów w nauce</a:t>
            </a:r>
            <a:r>
              <a:rPr lang="pl-PL" dirty="0" smtClean="0">
                <a:latin typeface="+mn-lt"/>
              </a:rPr>
              <a:t> nie zawsze przynosi  </a:t>
            </a:r>
            <a:br>
              <a:rPr lang="pl-PL" dirty="0" smtClean="0">
                <a:latin typeface="+mn-lt"/>
              </a:rPr>
            </a:br>
            <a:r>
              <a:rPr lang="pl-PL" dirty="0" smtClean="0">
                <a:latin typeface="+mn-lt"/>
              </a:rPr>
              <a:t>    zadowolenie badanych uczniów.</a:t>
            </a:r>
          </a:p>
          <a:p>
            <a:endParaRPr lang="pl-PL" dirty="0" smtClean="0">
              <a:latin typeface="+mn-lt"/>
            </a:endParaRPr>
          </a:p>
          <a:p>
            <a:pPr>
              <a:buFont typeface="Courier New" pitchFamily="49" charset="0"/>
              <a:buChar char="o"/>
            </a:pPr>
            <a:r>
              <a:rPr lang="pl-PL" dirty="0" smtClean="0">
                <a:latin typeface="+mn-lt"/>
              </a:rPr>
              <a:t> Nie zawsze kształtowana jest u każdego ucznia </a:t>
            </a:r>
            <a:r>
              <a:rPr lang="pl-PL" dirty="0" smtClean="0">
                <a:solidFill>
                  <a:srgbClr val="C00000"/>
                </a:solidFill>
                <a:latin typeface="+mn-lt"/>
              </a:rPr>
              <a:t>umiejętność uczenia się, np. poprzez  </a:t>
            </a:r>
            <a:br>
              <a:rPr lang="pl-PL" dirty="0" smtClean="0">
                <a:solidFill>
                  <a:srgbClr val="C00000"/>
                </a:solidFill>
                <a:latin typeface="+mn-lt"/>
              </a:rPr>
            </a:br>
            <a:r>
              <a:rPr lang="pl-PL" dirty="0" smtClean="0">
                <a:solidFill>
                  <a:srgbClr val="C00000"/>
                </a:solidFill>
                <a:latin typeface="+mn-lt"/>
              </a:rPr>
              <a:t>    udzielanie wspierającej informacji zwrotnej, organizowanie dyskusji na temat  </a:t>
            </a:r>
            <a:br>
              <a:rPr lang="pl-PL" dirty="0" smtClean="0">
                <a:solidFill>
                  <a:srgbClr val="C00000"/>
                </a:solidFill>
                <a:latin typeface="+mn-lt"/>
              </a:rPr>
            </a:br>
            <a:r>
              <a:rPr lang="pl-PL" dirty="0" smtClean="0">
                <a:solidFill>
                  <a:srgbClr val="C00000"/>
                </a:solidFill>
                <a:latin typeface="+mn-lt"/>
              </a:rPr>
              <a:t>    uczenia się, pomoc uczniom w ewaluowaniu ich własnych  osiągnięć i planowaniu  </a:t>
            </a:r>
            <a:br>
              <a:rPr lang="pl-PL" dirty="0" smtClean="0">
                <a:solidFill>
                  <a:srgbClr val="C00000"/>
                </a:solidFill>
                <a:latin typeface="+mn-lt"/>
              </a:rPr>
            </a:br>
            <a:r>
              <a:rPr lang="pl-PL" dirty="0" smtClean="0">
                <a:solidFill>
                  <a:srgbClr val="C00000"/>
                </a:solidFill>
                <a:latin typeface="+mn-lt"/>
              </a:rPr>
              <a:t>    dalszego rozwoju.</a:t>
            </a:r>
          </a:p>
          <a:p>
            <a:pPr marL="457200" indent="-457200">
              <a:buFont typeface="+mj-lt"/>
              <a:buAutoNum type="arabicPeriod"/>
            </a:pPr>
            <a:endParaRPr lang="pl-PL" sz="2000" dirty="0" smtClean="0"/>
          </a:p>
          <a:p>
            <a:endParaRPr lang="pl-PL" sz="2000" b="1" dirty="0" smtClean="0">
              <a:solidFill>
                <a:srgbClr val="0070C0"/>
              </a:solidFill>
            </a:endParaRPr>
          </a:p>
          <a:p>
            <a:pPr algn="just"/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539552" y="260648"/>
            <a:ext cx="820891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Analiza jakościowa wyników ewaluacji szkół i placówek w ramach badanych obszarów - </a:t>
            </a:r>
            <a:r>
              <a:rPr lang="pl-PL" sz="2400" i="1" dirty="0" smtClean="0">
                <a:latin typeface="+mn-lt"/>
              </a:rPr>
              <a:t>Procesy edukacyjne są zorganizowane </a:t>
            </a:r>
            <a:br>
              <a:rPr lang="pl-PL" sz="2400" i="1" dirty="0" smtClean="0">
                <a:latin typeface="+mn-lt"/>
              </a:rPr>
            </a:br>
            <a:r>
              <a:rPr lang="pl-PL" sz="2400" i="1" dirty="0" smtClean="0">
                <a:latin typeface="+mn-lt"/>
              </a:rPr>
              <a:t>w sposób sprzyjający uczeniu się</a:t>
            </a:r>
          </a:p>
          <a:p>
            <a:endParaRPr lang="pl-PL" sz="2400" dirty="0" smtClean="0">
              <a:solidFill>
                <a:srgbClr val="FF0000"/>
              </a:solidFill>
              <a:latin typeface="+mn-lt"/>
            </a:endParaRPr>
          </a:p>
          <a:p>
            <a:pPr algn="ctr"/>
            <a:r>
              <a:rPr lang="pl-PL" sz="2000" dirty="0" smtClean="0">
                <a:solidFill>
                  <a:srgbClr val="0070C0"/>
                </a:solidFill>
                <a:latin typeface="+mn-lt"/>
              </a:rPr>
              <a:t>Gimnazja  – słabe strony szkół: </a:t>
            </a:r>
          </a:p>
          <a:p>
            <a:pPr algn="ctr"/>
            <a:endParaRPr lang="pl-PL" sz="2000" b="1" dirty="0" smtClean="0">
              <a:solidFill>
                <a:srgbClr val="0070C0"/>
              </a:solidFill>
              <a:latin typeface="+mn-lt"/>
            </a:endParaRPr>
          </a:p>
          <a:p>
            <a:r>
              <a:rPr lang="pl-PL" sz="2400" dirty="0" smtClean="0">
                <a:latin typeface="+mn-lt"/>
              </a:rPr>
              <a:t>Nauczyciele realizując procesy edukacyjne nie zawsze jednak umożliwiają uczniom wpływanie na:</a:t>
            </a:r>
          </a:p>
          <a:p>
            <a:pPr>
              <a:buFont typeface="Courier New" pitchFamily="49" charset="0"/>
              <a:buChar char="o"/>
            </a:pPr>
            <a:r>
              <a:rPr lang="pl-PL" sz="2400" dirty="0" smtClean="0">
                <a:latin typeface="+mn-lt"/>
              </a:rPr>
              <a:t> sposób organizowania i przebieg procesu uczenia się,</a:t>
            </a:r>
          </a:p>
          <a:p>
            <a:pPr>
              <a:buFont typeface="Courier New" pitchFamily="49" charset="0"/>
              <a:buChar char="o"/>
            </a:pPr>
            <a:r>
              <a:rPr lang="pl-PL" sz="2400" dirty="0" smtClean="0">
                <a:latin typeface="+mn-lt"/>
              </a:rPr>
              <a:t> wykonywanie zadań wymyślonych przez innych kolegów ,</a:t>
            </a:r>
          </a:p>
          <a:p>
            <a:pPr>
              <a:buFont typeface="Courier New" pitchFamily="49" charset="0"/>
              <a:buChar char="o"/>
            </a:pPr>
            <a:r>
              <a:rPr lang="pl-PL" sz="2400" dirty="0" smtClean="0">
                <a:latin typeface="+mn-lt"/>
              </a:rPr>
              <a:t> wykorzystywanie </a:t>
            </a:r>
            <a:r>
              <a:rPr lang="pl-PL" sz="2400" dirty="0" err="1" smtClean="0">
                <a:latin typeface="+mn-lt"/>
              </a:rPr>
              <a:t>wiedzy</a:t>
            </a:r>
            <a:r>
              <a:rPr lang="pl-PL" sz="2400" dirty="0" smtClean="0">
                <a:latin typeface="+mn-lt"/>
              </a:rPr>
              <a:t> </a:t>
            </a:r>
            <a:r>
              <a:rPr lang="pl-PL" sz="2400" dirty="0" err="1" smtClean="0">
                <a:latin typeface="+mn-lt"/>
              </a:rPr>
              <a:t>międzyprzedmiotowej</a:t>
            </a:r>
            <a:r>
              <a:rPr lang="pl-PL" sz="2400" dirty="0" smtClean="0">
                <a:latin typeface="+mn-lt"/>
              </a:rPr>
              <a:t>,</a:t>
            </a:r>
          </a:p>
          <a:p>
            <a:pPr>
              <a:buFont typeface="Courier New" pitchFamily="49" charset="0"/>
              <a:buChar char="o"/>
            </a:pPr>
            <a:r>
              <a:rPr lang="pl-PL" sz="2400" dirty="0" smtClean="0">
                <a:latin typeface="+mn-lt"/>
              </a:rPr>
              <a:t> tworzenie sytuacji umożliwiających uczniom większy </a:t>
            </a:r>
            <a:br>
              <a:rPr lang="pl-PL" sz="2400" dirty="0" smtClean="0">
                <a:latin typeface="+mn-lt"/>
              </a:rPr>
            </a:br>
            <a:r>
              <a:rPr lang="pl-PL" sz="2400" dirty="0" smtClean="0">
                <a:latin typeface="+mn-lt"/>
              </a:rPr>
              <a:t>    wpływ na przebieg tych procesów.</a:t>
            </a:r>
          </a:p>
          <a:p>
            <a:endParaRPr lang="pl-PL" sz="2000" b="1" dirty="0" smtClean="0">
              <a:solidFill>
                <a:srgbClr val="0070C0"/>
              </a:solidFill>
            </a:endParaRPr>
          </a:p>
          <a:p>
            <a:pPr algn="just"/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539552" y="260648"/>
            <a:ext cx="820891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Analiza jakościowa wyników ewaluacji szkół i placówek w ramach badanych obszarów - </a:t>
            </a:r>
            <a:r>
              <a:rPr lang="pl-PL" sz="2400" i="1" dirty="0" smtClean="0">
                <a:latin typeface="+mn-lt"/>
              </a:rPr>
              <a:t>Procesy edukacyjne są zorganizowane </a:t>
            </a:r>
            <a:br>
              <a:rPr lang="pl-PL" sz="2400" i="1" dirty="0" smtClean="0">
                <a:latin typeface="+mn-lt"/>
              </a:rPr>
            </a:br>
            <a:r>
              <a:rPr lang="pl-PL" sz="2400" i="1" dirty="0" smtClean="0">
                <a:latin typeface="+mn-lt"/>
              </a:rPr>
              <a:t>w sposób sprzyjający uczeniu się</a:t>
            </a:r>
          </a:p>
          <a:p>
            <a:endParaRPr lang="pl-PL" sz="2400" dirty="0" smtClean="0">
              <a:solidFill>
                <a:srgbClr val="FF0000"/>
              </a:solidFill>
              <a:latin typeface="+mn-lt"/>
            </a:endParaRPr>
          </a:p>
          <a:p>
            <a:pPr algn="ctr"/>
            <a:r>
              <a:rPr lang="pl-PL" sz="2000" dirty="0" smtClean="0">
                <a:solidFill>
                  <a:srgbClr val="0070C0"/>
                </a:solidFill>
                <a:latin typeface="+mn-lt"/>
              </a:rPr>
              <a:t>LO – słabe strony szkół: </a:t>
            </a:r>
          </a:p>
          <a:p>
            <a:pPr algn="ctr"/>
            <a:endParaRPr lang="pl-PL" sz="2000" b="1" dirty="0" smtClean="0">
              <a:solidFill>
                <a:srgbClr val="0070C0"/>
              </a:solidFill>
              <a:latin typeface="+mn-lt"/>
            </a:endParaRPr>
          </a:p>
          <a:p>
            <a:pPr algn="just"/>
            <a:r>
              <a:rPr lang="pl-PL" sz="2400" dirty="0" smtClean="0"/>
              <a:t>1. Planowanie procesów edukacyjnych </a:t>
            </a:r>
            <a:r>
              <a:rPr lang="pl-PL" sz="2400" dirty="0" smtClean="0">
                <a:solidFill>
                  <a:srgbClr val="FF0000"/>
                </a:solidFill>
              </a:rPr>
              <a:t>nie uwzględnia </a:t>
            </a:r>
            <a:br>
              <a:rPr lang="pl-PL" sz="2400" dirty="0" smtClean="0">
                <a:solidFill>
                  <a:srgbClr val="FF0000"/>
                </a:solidFill>
              </a:rPr>
            </a:br>
            <a:r>
              <a:rPr lang="pl-PL" sz="2400" dirty="0" smtClean="0"/>
              <a:t>w pełni </a:t>
            </a:r>
            <a:r>
              <a:rPr lang="pl-PL" sz="2400" dirty="0" smtClean="0">
                <a:solidFill>
                  <a:srgbClr val="FF0000"/>
                </a:solidFill>
              </a:rPr>
              <a:t>potrzeb rozwojowych </a:t>
            </a:r>
            <a:r>
              <a:rPr lang="pl-PL" sz="2400" dirty="0" smtClean="0"/>
              <a:t>młodzieży oraz </a:t>
            </a:r>
            <a:r>
              <a:rPr lang="pl-PL" sz="2400" dirty="0" smtClean="0">
                <a:solidFill>
                  <a:srgbClr val="FF0000"/>
                </a:solidFill>
              </a:rPr>
              <a:t>praktycznego</a:t>
            </a:r>
          </a:p>
          <a:p>
            <a:pPr algn="just"/>
            <a:r>
              <a:rPr lang="pl-PL" sz="2400" dirty="0" smtClean="0">
                <a:solidFill>
                  <a:srgbClr val="FF0000"/>
                </a:solidFill>
              </a:rPr>
              <a:t>wykorzystania </a:t>
            </a:r>
            <a:r>
              <a:rPr lang="pl-PL" sz="2400" dirty="0" smtClean="0"/>
              <a:t>nabywanej</a:t>
            </a:r>
            <a:r>
              <a:rPr lang="pl-PL" sz="2400" dirty="0" smtClean="0">
                <a:solidFill>
                  <a:srgbClr val="FF0000"/>
                </a:solidFill>
              </a:rPr>
              <a:t> </a:t>
            </a:r>
            <a:r>
              <a:rPr lang="pl-PL" sz="2400" dirty="0" err="1" smtClean="0">
                <a:solidFill>
                  <a:srgbClr val="FF0000"/>
                </a:solidFill>
              </a:rPr>
              <a:t>wiedzy</a:t>
            </a:r>
            <a:r>
              <a:rPr lang="pl-PL" sz="2400" dirty="0" smtClean="0">
                <a:solidFill>
                  <a:srgbClr val="FF0000"/>
                </a:solidFill>
              </a:rPr>
              <a:t> i umiejętności</a:t>
            </a:r>
            <a:r>
              <a:rPr lang="pl-PL" sz="2400" dirty="0" smtClean="0"/>
              <a:t>.</a:t>
            </a:r>
          </a:p>
          <a:p>
            <a:pPr algn="just"/>
            <a:r>
              <a:rPr lang="pl-PL" sz="2400" dirty="0" smtClean="0"/>
              <a:t>2. Przy organizacji procesu dydaktycznego nauczyciele nie</a:t>
            </a:r>
          </a:p>
          <a:p>
            <a:pPr algn="just"/>
            <a:r>
              <a:rPr lang="pl-PL" sz="2400" dirty="0" smtClean="0"/>
              <a:t>zawsze wykorzystują dostępne </a:t>
            </a:r>
            <a:r>
              <a:rPr lang="pl-PL" sz="2400" dirty="0" smtClean="0">
                <a:solidFill>
                  <a:srgbClr val="FF0000"/>
                </a:solidFill>
              </a:rPr>
              <a:t>środki i pomoce dydaktyczne, w tym technologię informacyjną</a:t>
            </a:r>
            <a:r>
              <a:rPr lang="pl-PL" sz="2400" dirty="0" smtClean="0"/>
              <a:t>, co zmniejsza atrakcyjność zajęć i aktywność uczniów podczas</a:t>
            </a:r>
          </a:p>
          <a:p>
            <a:pPr algn="just"/>
            <a:r>
              <a:rPr lang="pl-PL" sz="2400" dirty="0" smtClean="0"/>
              <a:t>lekcji.</a:t>
            </a:r>
            <a:endParaRPr lang="pl-PL" sz="2000" b="1" dirty="0" smtClean="0">
              <a:solidFill>
                <a:srgbClr val="0070C0"/>
              </a:solidFill>
            </a:endParaRPr>
          </a:p>
          <a:p>
            <a:pPr algn="just"/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539552" y="260648"/>
            <a:ext cx="820891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Analiza jakościowa wyników ewaluacji szkół i placówek w ramach badanych obszarów - </a:t>
            </a:r>
            <a:r>
              <a:rPr lang="pl-PL" sz="2400" i="1" dirty="0" smtClean="0">
                <a:latin typeface="+mn-lt"/>
              </a:rPr>
              <a:t>Procesy edukacyjne są zorganizowane </a:t>
            </a:r>
            <a:br>
              <a:rPr lang="pl-PL" sz="2400" i="1" dirty="0" smtClean="0">
                <a:latin typeface="+mn-lt"/>
              </a:rPr>
            </a:br>
            <a:r>
              <a:rPr lang="pl-PL" sz="2400" i="1" dirty="0" smtClean="0">
                <a:latin typeface="+mn-lt"/>
              </a:rPr>
              <a:t>w sposób sprzyjający uczeniu się</a:t>
            </a:r>
          </a:p>
          <a:p>
            <a:endParaRPr lang="pl-PL" sz="2400" dirty="0" smtClean="0">
              <a:solidFill>
                <a:srgbClr val="FF0000"/>
              </a:solidFill>
              <a:latin typeface="+mn-lt"/>
            </a:endParaRPr>
          </a:p>
          <a:p>
            <a:pPr algn="ctr"/>
            <a:r>
              <a:rPr lang="pl-PL" sz="2000" dirty="0" smtClean="0">
                <a:solidFill>
                  <a:srgbClr val="0070C0"/>
                </a:solidFill>
                <a:latin typeface="+mn-lt"/>
              </a:rPr>
              <a:t>Technika– słabe strony szkół: </a:t>
            </a:r>
          </a:p>
          <a:p>
            <a:pPr algn="ctr"/>
            <a:endParaRPr lang="pl-PL" sz="2000" b="1" dirty="0" smtClean="0">
              <a:solidFill>
                <a:srgbClr val="0070C0"/>
              </a:solidFill>
              <a:latin typeface="+mn-lt"/>
            </a:endParaRPr>
          </a:p>
          <a:p>
            <a:pPr algn="just"/>
            <a:r>
              <a:rPr lang="pl-PL" sz="2400" dirty="0" smtClean="0"/>
              <a:t>Działania w celu</a:t>
            </a:r>
            <a:r>
              <a:rPr lang="pl-PL" sz="2400" dirty="0" smtClean="0">
                <a:solidFill>
                  <a:srgbClr val="FF0000"/>
                </a:solidFill>
              </a:rPr>
              <a:t> aktywizacji </a:t>
            </a:r>
            <a:r>
              <a:rPr lang="pl-PL" sz="2400" dirty="0" smtClean="0"/>
              <a:t>młodzieży podejmowane przez nauczycieli nie zawsze skutkują zaangażowaniem wszystkich uczniów w proces uczenia się.</a:t>
            </a: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539552" y="260648"/>
            <a:ext cx="820891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solidFill>
                  <a:srgbClr val="FF0000"/>
                </a:solidFill>
                <a:latin typeface="+mn-lt"/>
              </a:rPr>
              <a:t>Analiza jakościowa wyników ewaluacji szkół i placówek w ramach badanych obszarów - </a:t>
            </a:r>
            <a:r>
              <a:rPr lang="pl-PL" sz="2000" i="1" dirty="0" smtClean="0">
                <a:latin typeface="+mn-lt"/>
              </a:rPr>
              <a:t>Uczniowie nabywają wiadomości i umiejętności określone </a:t>
            </a:r>
            <a:br>
              <a:rPr lang="pl-PL" sz="2000" i="1" dirty="0" smtClean="0">
                <a:latin typeface="+mn-lt"/>
              </a:rPr>
            </a:br>
            <a:r>
              <a:rPr lang="pl-PL" sz="2000" i="1" dirty="0" smtClean="0">
                <a:latin typeface="+mn-lt"/>
              </a:rPr>
              <a:t>w podstawie programowej</a:t>
            </a:r>
          </a:p>
          <a:p>
            <a:pPr algn="ctr"/>
            <a:r>
              <a:rPr lang="pl-PL" sz="2000" dirty="0" smtClean="0">
                <a:solidFill>
                  <a:srgbClr val="0070C0"/>
                </a:solidFill>
                <a:latin typeface="+mn-lt"/>
              </a:rPr>
              <a:t>Szkoły podstawowe  – słabe strony szkół: </a:t>
            </a:r>
          </a:p>
          <a:p>
            <a:pPr>
              <a:buFont typeface="Courier New" pitchFamily="49" charset="0"/>
              <a:buChar char="o"/>
            </a:pPr>
            <a:r>
              <a:rPr lang="pl-PL" sz="1400" dirty="0" smtClean="0"/>
              <a:t> </a:t>
            </a:r>
            <a:r>
              <a:rPr lang="pl-PL" sz="1600" dirty="0" smtClean="0">
                <a:latin typeface="+mn-lt"/>
              </a:rPr>
              <a:t>Część nauczycieli, na prowadzonych zajęciach, nie w pełni wykorzystuje możliwość </a:t>
            </a:r>
            <a:r>
              <a:rPr lang="pl-PL" sz="1600" dirty="0" smtClean="0">
                <a:solidFill>
                  <a:srgbClr val="FF0000"/>
                </a:solidFill>
                <a:latin typeface="+mn-lt"/>
              </a:rPr>
              <a:t>pracy  </a:t>
            </a:r>
            <a:br>
              <a:rPr lang="pl-PL" sz="1600" dirty="0" smtClean="0">
                <a:solidFill>
                  <a:srgbClr val="FF0000"/>
                </a:solidFill>
                <a:latin typeface="+mn-lt"/>
              </a:rPr>
            </a:br>
            <a:r>
              <a:rPr lang="pl-PL" sz="1600" dirty="0" smtClean="0">
                <a:solidFill>
                  <a:srgbClr val="FF0000"/>
                </a:solidFill>
                <a:latin typeface="+mn-lt"/>
              </a:rPr>
              <a:t>   zespołowej,</a:t>
            </a:r>
            <a:r>
              <a:rPr lang="pl-PL" sz="1600" dirty="0" smtClean="0">
                <a:latin typeface="+mn-lt"/>
              </a:rPr>
              <a:t> umiejętność </a:t>
            </a:r>
            <a:r>
              <a:rPr lang="pl-PL" sz="1600" dirty="0" smtClean="0">
                <a:solidFill>
                  <a:srgbClr val="FF0000"/>
                </a:solidFill>
                <a:latin typeface="+mn-lt"/>
              </a:rPr>
              <a:t>formułowania sądów opartych na rozumowaniu matematycznym </a:t>
            </a:r>
            <a:r>
              <a:rPr lang="pl-PL" sz="1600" dirty="0" smtClean="0">
                <a:latin typeface="+mn-lt"/>
              </a:rPr>
              <a:t>oraz  </a:t>
            </a:r>
          </a:p>
          <a:p>
            <a:r>
              <a:rPr lang="pl-PL" sz="1600" dirty="0" smtClean="0">
                <a:latin typeface="+mn-lt"/>
              </a:rPr>
              <a:t>   umiejętność posługiwania się nowoczesnymi </a:t>
            </a:r>
            <a:r>
              <a:rPr lang="pl-PL" sz="1600" dirty="0" smtClean="0">
                <a:solidFill>
                  <a:srgbClr val="FF0000"/>
                </a:solidFill>
                <a:latin typeface="+mn-lt"/>
              </a:rPr>
              <a:t>technologiami informacyjno-komunikacyjnymi</a:t>
            </a:r>
            <a:r>
              <a:rPr lang="pl-PL" sz="1600" dirty="0" smtClean="0">
                <a:latin typeface="+mn-lt"/>
              </a:rPr>
              <a:t>.</a:t>
            </a:r>
            <a:br>
              <a:rPr lang="pl-PL" sz="1600" dirty="0" smtClean="0">
                <a:latin typeface="+mn-lt"/>
              </a:rPr>
            </a:br>
            <a:endParaRPr lang="pl-PL" sz="1600" dirty="0" smtClean="0">
              <a:latin typeface="+mn-lt"/>
            </a:endParaRPr>
          </a:p>
          <a:p>
            <a:pPr>
              <a:buFont typeface="Courier New" pitchFamily="49" charset="0"/>
              <a:buChar char="o"/>
            </a:pPr>
            <a:r>
              <a:rPr lang="pl-PL" sz="1600" b="1" dirty="0" smtClean="0">
                <a:latin typeface="+mn-lt"/>
              </a:rPr>
              <a:t> </a:t>
            </a:r>
            <a:r>
              <a:rPr lang="pl-PL" sz="1600" dirty="0" smtClean="0">
                <a:latin typeface="+mn-lt"/>
              </a:rPr>
              <a:t>Organizacja procesu nauczania w klasach łączonych, niewystarczające wyposażenie szkoły</a:t>
            </a:r>
            <a:br>
              <a:rPr lang="pl-PL" sz="1600" dirty="0" smtClean="0">
                <a:latin typeface="+mn-lt"/>
              </a:rPr>
            </a:br>
            <a:r>
              <a:rPr lang="pl-PL" sz="1600" dirty="0" smtClean="0">
                <a:latin typeface="+mn-lt"/>
              </a:rPr>
              <a:t>   w nowoczesne urządzenia i pomoce dydaktyczne ma negatywny wpływ na wyniki uczniów  </a:t>
            </a:r>
            <a:br>
              <a:rPr lang="pl-PL" sz="1600" dirty="0" smtClean="0">
                <a:latin typeface="+mn-lt"/>
              </a:rPr>
            </a:br>
            <a:r>
              <a:rPr lang="pl-PL" sz="1600" dirty="0" smtClean="0">
                <a:latin typeface="+mn-lt"/>
              </a:rPr>
              <a:t>   uzyskiwane podczas sprawdziany zewnętrznego.</a:t>
            </a:r>
          </a:p>
          <a:p>
            <a:endParaRPr lang="pl-PL" sz="1600" dirty="0" smtClean="0">
              <a:latin typeface="+mn-lt"/>
            </a:endParaRPr>
          </a:p>
          <a:p>
            <a:pPr>
              <a:buFont typeface="Courier New" pitchFamily="49" charset="0"/>
              <a:buChar char="o"/>
            </a:pPr>
            <a:r>
              <a:rPr lang="pl-PL" sz="1600" dirty="0" smtClean="0">
                <a:latin typeface="+mn-lt"/>
              </a:rPr>
              <a:t> Formułowane i wdrażane wnioski z analiz osiągnięć uczniów nauczyciele w małym stopniu  </a:t>
            </a:r>
            <a:br>
              <a:rPr lang="pl-PL" sz="1600" dirty="0" smtClean="0">
                <a:latin typeface="+mn-lt"/>
              </a:rPr>
            </a:br>
            <a:r>
              <a:rPr lang="pl-PL" sz="1600" dirty="0" smtClean="0">
                <a:latin typeface="+mn-lt"/>
              </a:rPr>
              <a:t>    wykorzystują do modyfikacji dotychczasowych metod i form pracy, warsztatu pracy, bądź  </a:t>
            </a:r>
            <a:br>
              <a:rPr lang="pl-PL" sz="1600" dirty="0" smtClean="0">
                <a:latin typeface="+mn-lt"/>
              </a:rPr>
            </a:br>
            <a:r>
              <a:rPr lang="pl-PL" sz="1600" dirty="0" smtClean="0">
                <a:latin typeface="+mn-lt"/>
              </a:rPr>
              <a:t>    zwiększenia intensywności konsultacji z rodzicami.</a:t>
            </a:r>
          </a:p>
          <a:p>
            <a:pPr>
              <a:buFont typeface="Courier New" pitchFamily="49" charset="0"/>
              <a:buChar char="o"/>
            </a:pPr>
            <a:endParaRPr lang="pl-PL" sz="1600" dirty="0" smtClean="0">
              <a:latin typeface="+mn-lt"/>
            </a:endParaRPr>
          </a:p>
          <a:p>
            <a:pPr>
              <a:buFont typeface="Courier New" pitchFamily="49" charset="0"/>
              <a:buChar char="o"/>
            </a:pPr>
            <a:r>
              <a:rPr lang="pl-PL" sz="1600" dirty="0" smtClean="0">
                <a:latin typeface="+mn-lt"/>
              </a:rPr>
              <a:t> Nauczyciele najczęściej prezentują uczniom sukcesy absolwentów i organizują z nimi spotkania  </a:t>
            </a:r>
            <a:br>
              <a:rPr lang="pl-PL" sz="1600" dirty="0" smtClean="0">
                <a:latin typeface="+mn-lt"/>
              </a:rPr>
            </a:br>
            <a:r>
              <a:rPr lang="pl-PL" sz="1600" dirty="0" smtClean="0">
                <a:latin typeface="+mn-lt"/>
              </a:rPr>
              <a:t>    w celu zmotywowania uczniów do nauki. Rzadziej analizują zdobyte informacje oraz  </a:t>
            </a:r>
            <a:br>
              <a:rPr lang="pl-PL" sz="1600" dirty="0" smtClean="0">
                <a:latin typeface="+mn-lt"/>
              </a:rPr>
            </a:br>
            <a:r>
              <a:rPr lang="pl-PL" sz="1600" dirty="0" smtClean="0">
                <a:latin typeface="+mn-lt"/>
              </a:rPr>
              <a:t>    wykorzystują je do planowania i modyfikowania procesów edukacyjnych.</a:t>
            </a:r>
            <a:endParaRPr lang="pl-PL" sz="1600" b="1" dirty="0" smtClean="0">
              <a:solidFill>
                <a:srgbClr val="0070C0"/>
              </a:solidFill>
              <a:latin typeface="+mn-lt"/>
            </a:endParaRPr>
          </a:p>
          <a:p>
            <a:pPr algn="just"/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539552" y="620688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solidFill>
                  <a:srgbClr val="FF0000"/>
                </a:solidFill>
                <a:latin typeface="+mn-lt"/>
              </a:rPr>
              <a:t>Analiza jakościowa wyników ewaluacji szkół i placówek w ramach badanych obszarów - </a:t>
            </a:r>
            <a:r>
              <a:rPr lang="pl-PL" sz="2000" i="1" dirty="0" smtClean="0">
                <a:latin typeface="+mn-lt"/>
              </a:rPr>
              <a:t>Uczniowie nabywają wiadomości i umiejętności określone </a:t>
            </a:r>
            <a:br>
              <a:rPr lang="pl-PL" sz="2000" i="1" dirty="0" smtClean="0">
                <a:latin typeface="+mn-lt"/>
              </a:rPr>
            </a:br>
            <a:r>
              <a:rPr lang="pl-PL" sz="2000" i="1" dirty="0" smtClean="0">
                <a:latin typeface="+mn-lt"/>
              </a:rPr>
              <a:t>w podstawie programowej</a:t>
            </a:r>
          </a:p>
          <a:p>
            <a:endParaRPr lang="pl-PL" sz="2000" dirty="0" smtClean="0">
              <a:latin typeface="+mn-lt"/>
            </a:endParaRPr>
          </a:p>
          <a:p>
            <a:pPr algn="ctr"/>
            <a:r>
              <a:rPr lang="pl-PL" sz="2000" dirty="0" smtClean="0">
                <a:solidFill>
                  <a:srgbClr val="0070C0"/>
                </a:solidFill>
                <a:latin typeface="+mn-lt"/>
              </a:rPr>
              <a:t>Gimnazja  – słabe strony szkół:</a:t>
            </a:r>
          </a:p>
          <a:p>
            <a:pPr algn="ctr"/>
            <a:r>
              <a:rPr lang="pl-PL" sz="2000" b="1" dirty="0" smtClean="0">
                <a:solidFill>
                  <a:srgbClr val="0070C0"/>
                </a:solidFill>
                <a:latin typeface="+mn-lt"/>
              </a:rPr>
              <a:t> </a:t>
            </a:r>
          </a:p>
          <a:p>
            <a:pPr algn="just">
              <a:buFont typeface="Courier New" pitchFamily="49" charset="0"/>
              <a:buChar char="o"/>
            </a:pPr>
            <a:r>
              <a:rPr lang="pl-PL" sz="1400" dirty="0" smtClean="0">
                <a:latin typeface="+mn-lt"/>
              </a:rPr>
              <a:t> </a:t>
            </a:r>
            <a:r>
              <a:rPr lang="pl-PL" sz="2000" dirty="0" smtClean="0">
                <a:latin typeface="+mn-lt"/>
              </a:rPr>
              <a:t>Nauczyciele podejmują działania umożliwiające uczniom powiązanie  </a:t>
            </a:r>
            <a:br>
              <a:rPr lang="pl-PL" sz="2000" dirty="0" smtClean="0">
                <a:latin typeface="+mn-lt"/>
              </a:rPr>
            </a:br>
            <a:r>
              <a:rPr lang="pl-PL" sz="2000" dirty="0" smtClean="0">
                <a:latin typeface="+mn-lt"/>
              </a:rPr>
              <a:t>  różnych dziedzin wiedzy, jednak planowanie działań miedzy  </a:t>
            </a:r>
            <a:br>
              <a:rPr lang="pl-PL" sz="2000" dirty="0" smtClean="0">
                <a:latin typeface="+mn-lt"/>
              </a:rPr>
            </a:br>
            <a:r>
              <a:rPr lang="pl-PL" sz="2000" dirty="0" smtClean="0">
                <a:latin typeface="+mn-lt"/>
              </a:rPr>
              <a:t>  przedmiotowych w niewielkim stopniu opiera się na </a:t>
            </a:r>
            <a:r>
              <a:rPr lang="pl-PL" sz="2000" dirty="0" smtClean="0">
                <a:solidFill>
                  <a:srgbClr val="FF0000"/>
                </a:solidFill>
                <a:latin typeface="+mn-lt"/>
              </a:rPr>
              <a:t>współpracy  </a:t>
            </a:r>
            <a:br>
              <a:rPr lang="pl-PL" sz="2000" dirty="0" smtClean="0">
                <a:solidFill>
                  <a:srgbClr val="FF0000"/>
                </a:solidFill>
                <a:latin typeface="+mn-lt"/>
              </a:rPr>
            </a:br>
            <a:r>
              <a:rPr lang="pl-PL" sz="2000" dirty="0" smtClean="0">
                <a:solidFill>
                  <a:srgbClr val="FF0000"/>
                </a:solidFill>
                <a:latin typeface="+mn-lt"/>
              </a:rPr>
              <a:t>  nauczycieli</a:t>
            </a:r>
            <a:r>
              <a:rPr lang="pl-PL" sz="2000" dirty="0" smtClean="0">
                <a:latin typeface="+mn-lt"/>
              </a:rPr>
              <a:t> uczących w jednym oddziale.</a:t>
            </a:r>
          </a:p>
          <a:p>
            <a:pPr algn="just"/>
            <a:endParaRPr lang="pl-PL" sz="2000" b="1" dirty="0" smtClean="0">
              <a:solidFill>
                <a:srgbClr val="0070C0"/>
              </a:solidFill>
              <a:latin typeface="+mn-lt"/>
            </a:endParaRPr>
          </a:p>
          <a:p>
            <a:pPr algn="just">
              <a:buFont typeface="Courier New" pitchFamily="49" charset="0"/>
              <a:buChar char="o"/>
            </a:pPr>
            <a:r>
              <a:rPr lang="pl-PL" sz="2000" dirty="0" smtClean="0">
                <a:latin typeface="+mn-lt"/>
              </a:rPr>
              <a:t> </a:t>
            </a:r>
            <a:r>
              <a:rPr lang="pl-PL" sz="2000" dirty="0" smtClean="0">
                <a:solidFill>
                  <a:srgbClr val="FF0000"/>
                </a:solidFill>
                <a:latin typeface="+mn-lt"/>
              </a:rPr>
              <a:t>Metody i formy pracy </a:t>
            </a:r>
            <a:r>
              <a:rPr lang="pl-PL" sz="2000" dirty="0" smtClean="0">
                <a:latin typeface="+mn-lt"/>
              </a:rPr>
              <a:t>stosowane w procesie lekcyjnym nie zawsze  </a:t>
            </a:r>
            <a:br>
              <a:rPr lang="pl-PL" sz="2000" dirty="0" smtClean="0">
                <a:latin typeface="+mn-lt"/>
              </a:rPr>
            </a:br>
            <a:r>
              <a:rPr lang="pl-PL" sz="2000" dirty="0" smtClean="0">
                <a:latin typeface="+mn-lt"/>
              </a:rPr>
              <a:t>   spełniają oczekiwania młodzieży.</a:t>
            </a:r>
            <a:endParaRPr lang="pl-PL" sz="2000" b="1" dirty="0" smtClean="0">
              <a:solidFill>
                <a:srgbClr val="0070C0"/>
              </a:solidFill>
              <a:latin typeface="+mn-lt"/>
            </a:endParaRPr>
          </a:p>
          <a:p>
            <a:pPr algn="just"/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539552" y="620688"/>
            <a:ext cx="82089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solidFill>
                  <a:srgbClr val="FF0000"/>
                </a:solidFill>
                <a:latin typeface="+mn-lt"/>
              </a:rPr>
              <a:t>Analiza jakościowa wyników ewaluacji szkół i placówek w ramach badanych obszarów - </a:t>
            </a:r>
            <a:r>
              <a:rPr lang="pl-PL" sz="2000" i="1" dirty="0" smtClean="0">
                <a:latin typeface="+mn-lt"/>
              </a:rPr>
              <a:t>Uczniowie nabywają wiadomości i umiejętności określone </a:t>
            </a:r>
            <a:br>
              <a:rPr lang="pl-PL" sz="2000" i="1" dirty="0" smtClean="0">
                <a:latin typeface="+mn-lt"/>
              </a:rPr>
            </a:br>
            <a:r>
              <a:rPr lang="pl-PL" sz="2000" i="1" dirty="0" smtClean="0">
                <a:latin typeface="+mn-lt"/>
              </a:rPr>
              <a:t>w podstawie programowej</a:t>
            </a:r>
          </a:p>
          <a:p>
            <a:endParaRPr lang="pl-PL" sz="2000" dirty="0" smtClean="0">
              <a:latin typeface="+mn-lt"/>
            </a:endParaRPr>
          </a:p>
          <a:p>
            <a:pPr algn="ctr"/>
            <a:r>
              <a:rPr lang="pl-PL" sz="2000" dirty="0" smtClean="0">
                <a:solidFill>
                  <a:srgbClr val="0070C0"/>
                </a:solidFill>
                <a:latin typeface="+mn-lt"/>
              </a:rPr>
              <a:t>LO  i technika– słabe strony szkół:</a:t>
            </a:r>
          </a:p>
          <a:p>
            <a:pPr algn="ctr"/>
            <a:r>
              <a:rPr lang="pl-PL" sz="2000" b="1" dirty="0" smtClean="0">
                <a:solidFill>
                  <a:srgbClr val="0070C0"/>
                </a:solidFill>
                <a:latin typeface="+mn-lt"/>
              </a:rPr>
              <a:t> </a:t>
            </a:r>
          </a:p>
          <a:p>
            <a:pPr algn="just"/>
            <a:r>
              <a:rPr lang="pl-PL" sz="1400" dirty="0" smtClean="0">
                <a:latin typeface="+mn-lt"/>
              </a:rPr>
              <a:t> </a:t>
            </a:r>
            <a:r>
              <a:rPr lang="pl-PL" sz="2000" dirty="0" smtClean="0"/>
              <a:t>Prowadzone w szkołach analizy osiągnięć uczniów oraz planowane na ich podstawie działania nie zawsze przynoszą oczekiwane efekty (</a:t>
            </a:r>
            <a:r>
              <a:rPr lang="pl-PL" sz="2000" dirty="0" smtClean="0">
                <a:solidFill>
                  <a:srgbClr val="FF0000"/>
                </a:solidFill>
              </a:rPr>
              <a:t>wyniki </a:t>
            </a:r>
            <a:r>
              <a:rPr lang="pl-PL" sz="2000" dirty="0" smtClean="0"/>
              <a:t>egzaminu maturalnego).</a:t>
            </a:r>
          </a:p>
          <a:p>
            <a:pPr algn="just"/>
            <a:endParaRPr lang="pl-PL" sz="2000" dirty="0" smtClean="0"/>
          </a:p>
          <a:p>
            <a:pPr algn="just"/>
            <a:r>
              <a:rPr lang="pl-PL" sz="2000" dirty="0" smtClean="0"/>
              <a:t>Wnioski z monitorowania i analizowania osiągnięć</a:t>
            </a:r>
          </a:p>
          <a:p>
            <a:pPr algn="just"/>
            <a:r>
              <a:rPr lang="pl-PL" sz="2000" dirty="0" smtClean="0"/>
              <a:t>edukacyjnych uczniów nie zawsze wykorzystywane są do</a:t>
            </a:r>
          </a:p>
          <a:p>
            <a:pPr algn="just"/>
            <a:r>
              <a:rPr lang="pl-PL" sz="2000" dirty="0" smtClean="0"/>
              <a:t>podejmowania skutecznych </a:t>
            </a:r>
            <a:r>
              <a:rPr lang="pl-PL" sz="2000" dirty="0" smtClean="0">
                <a:solidFill>
                  <a:srgbClr val="FF0000"/>
                </a:solidFill>
              </a:rPr>
              <a:t>działań </a:t>
            </a:r>
            <a:r>
              <a:rPr lang="pl-PL" sz="2000" dirty="0" smtClean="0">
                <a:solidFill>
                  <a:srgbClr val="FF0000"/>
                </a:solidFill>
              </a:rPr>
              <a:t>dydaktyczno-wychowawczych.</a:t>
            </a:r>
            <a:endParaRPr lang="pl-PL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539552" y="908720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algn="ctr"/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     </a:t>
            </a:r>
            <a:r>
              <a:rPr lang="pl-PL" sz="3200" dirty="0" smtClean="0">
                <a:solidFill>
                  <a:srgbClr val="FF0000"/>
                </a:solidFill>
                <a:latin typeface="+mn-lt"/>
              </a:rPr>
              <a:t>Uogólnione wnioski </a:t>
            </a:r>
            <a:br>
              <a:rPr lang="pl-PL" sz="3200" dirty="0" smtClean="0">
                <a:solidFill>
                  <a:srgbClr val="FF0000"/>
                </a:solidFill>
                <a:latin typeface="+mn-lt"/>
              </a:rPr>
            </a:br>
            <a:r>
              <a:rPr lang="pl-PL" sz="3200" dirty="0" smtClean="0">
                <a:solidFill>
                  <a:srgbClr val="FF0000"/>
                </a:solidFill>
                <a:latin typeface="+mn-lt"/>
              </a:rPr>
              <a:t>z przeprowadzonych ewaluacji</a:t>
            </a:r>
            <a:br>
              <a:rPr lang="pl-PL" sz="3200" dirty="0" smtClean="0">
                <a:solidFill>
                  <a:srgbClr val="FF0000"/>
                </a:solidFill>
                <a:latin typeface="+mn-lt"/>
              </a:rPr>
            </a:br>
            <a:r>
              <a:rPr lang="pl-PL" sz="3200" dirty="0" smtClean="0">
                <a:solidFill>
                  <a:srgbClr val="FF0000"/>
                </a:solidFill>
                <a:latin typeface="+mn-lt"/>
              </a:rPr>
              <a:t> (okres od 1 czerwca 2014 r. </a:t>
            </a:r>
            <a:br>
              <a:rPr lang="pl-PL" sz="3200" dirty="0" smtClean="0">
                <a:solidFill>
                  <a:srgbClr val="FF0000"/>
                </a:solidFill>
                <a:latin typeface="+mn-lt"/>
              </a:rPr>
            </a:br>
            <a:r>
              <a:rPr lang="pl-PL" sz="3200" dirty="0" smtClean="0">
                <a:solidFill>
                  <a:srgbClr val="FF0000"/>
                </a:solidFill>
                <a:latin typeface="+mn-lt"/>
              </a:rPr>
              <a:t>do 31 maja 2015 r.)</a:t>
            </a:r>
          </a:p>
          <a:p>
            <a:pPr algn="ctr"/>
            <a:endParaRPr lang="pl-PL" sz="3200" dirty="0" smtClean="0">
              <a:solidFill>
                <a:srgbClr val="FF0000"/>
              </a:solidFill>
              <a:latin typeface="+mn-lt"/>
            </a:endParaRPr>
          </a:p>
          <a:p>
            <a:endParaRPr lang="pl-PL" sz="2400" dirty="0" smtClean="0">
              <a:solidFill>
                <a:srgbClr val="FF0000"/>
              </a:solidFill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marL="342900" indent="-342900">
              <a:buFont typeface="+mj-lt"/>
              <a:buAutoNum type="arabicPeriod"/>
            </a:pP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755576" y="980728"/>
            <a:ext cx="763284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algn="just"/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     </a:t>
            </a:r>
            <a:r>
              <a:rPr lang="pl-PL" sz="2400" dirty="0" smtClean="0">
                <a:latin typeface="+mn-lt"/>
              </a:rPr>
              <a:t>1. W szkołach monitoruje się i analizuje osiągnięcia uczniów, jednak wdrażanie wyciągniętych na tej podstawie wniosków </a:t>
            </a:r>
            <a:r>
              <a:rPr lang="pl-PL" sz="2400" dirty="0" smtClean="0">
                <a:solidFill>
                  <a:srgbClr val="C00000"/>
                </a:solidFill>
                <a:latin typeface="+mn-lt"/>
              </a:rPr>
              <a:t>nie zawsze przekłada się na doskonalenie procesów edukacyjnych i zwiększenie efektywności kształcenia.</a:t>
            </a:r>
          </a:p>
          <a:p>
            <a:endParaRPr lang="pl-PL" sz="2400" dirty="0" smtClean="0">
              <a:solidFill>
                <a:srgbClr val="FF0000"/>
              </a:solidFill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marL="342900" indent="-342900">
              <a:buFont typeface="+mj-lt"/>
              <a:buAutoNum type="arabicPeriod"/>
            </a:pP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827584" y="908720"/>
            <a:ext cx="7704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algn="just"/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     </a:t>
            </a:r>
            <a:r>
              <a:rPr lang="pl-PL" sz="2400" dirty="0" smtClean="0">
                <a:latin typeface="+mn-lt"/>
              </a:rPr>
              <a:t>2. Nauczyciele wykorzystują analizy wyników egzaminów zewnętrznych oraz wnioski z prowadzonych badań wewnętrznych do doskonalenia procesu nauczania, </a:t>
            </a:r>
            <a:r>
              <a:rPr lang="pl-PL" sz="2400" dirty="0" smtClean="0">
                <a:solidFill>
                  <a:srgbClr val="C00000"/>
                </a:solidFill>
                <a:latin typeface="+mn-lt"/>
              </a:rPr>
              <a:t>sporadycznie jednak korzystają z wyników zewnętrznych badań edukacyjnych.</a:t>
            </a:r>
          </a:p>
          <a:p>
            <a:endParaRPr lang="pl-PL" sz="2400" dirty="0" smtClean="0">
              <a:solidFill>
                <a:srgbClr val="FF0000"/>
              </a:solidFill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marL="342900" indent="-342900">
              <a:buFont typeface="+mj-lt"/>
              <a:buAutoNum type="arabicPeriod"/>
            </a:pP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1043608" y="1052736"/>
            <a:ext cx="74168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algn="just"/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     </a:t>
            </a:r>
            <a:r>
              <a:rPr lang="pl-PL" sz="2400" dirty="0" smtClean="0">
                <a:latin typeface="+mn-lt"/>
              </a:rPr>
              <a:t>3. Zbyt rzadkie umożliwianie uczniom wpływu na organizację i przebieg procesu uczenia się, a także </a:t>
            </a:r>
            <a:r>
              <a:rPr lang="pl-PL" sz="2400" dirty="0" smtClean="0">
                <a:solidFill>
                  <a:srgbClr val="C00000"/>
                </a:solidFill>
                <a:latin typeface="+mn-lt"/>
              </a:rPr>
              <a:t>sporadyczne stwarzanie okazji do uczenia się od siebie </a:t>
            </a:r>
            <a:r>
              <a:rPr lang="pl-PL" sz="2400" dirty="0" smtClean="0">
                <a:latin typeface="+mn-lt"/>
              </a:rPr>
              <a:t>nawzajem nie sprzyjają przejmowaniu przez nich odpowiedzialności za własny rozwój.</a:t>
            </a:r>
          </a:p>
          <a:p>
            <a:endParaRPr lang="pl-PL" sz="2400" dirty="0" smtClean="0">
              <a:solidFill>
                <a:srgbClr val="FF0000"/>
              </a:solidFill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marL="342900" indent="-342900">
              <a:buFont typeface="+mj-lt"/>
              <a:buAutoNum type="arabicPeriod"/>
            </a:pP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971600" y="908720"/>
            <a:ext cx="76328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algn="just"/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     </a:t>
            </a:r>
            <a:r>
              <a:rPr lang="pl-PL" sz="2400" dirty="0" smtClean="0">
                <a:latin typeface="+mn-lt"/>
              </a:rPr>
              <a:t>4. Nauczyciele realizują podstawę programową wykorzystując zalecane warunki i sposoby jej realizacji, uwzględniają osiągnięcia uczniów z poprzedniego etapu edukacyjnego oraz ich potrzeby i możliwości</a:t>
            </a:r>
            <a:r>
              <a:rPr lang="pl-PL" sz="2400" dirty="0" smtClean="0">
                <a:solidFill>
                  <a:srgbClr val="C00000"/>
                </a:solidFill>
                <a:latin typeface="+mn-lt"/>
              </a:rPr>
              <a:t>, nie zawsze jednak dbają o korelowanie treści z różnych przedmiotów </a:t>
            </a:r>
            <a:br>
              <a:rPr lang="pl-PL" sz="2400" dirty="0" smtClean="0">
                <a:solidFill>
                  <a:srgbClr val="C00000"/>
                </a:solidFill>
                <a:latin typeface="+mn-lt"/>
              </a:rPr>
            </a:br>
            <a:r>
              <a:rPr lang="pl-PL" sz="2400" dirty="0" smtClean="0">
                <a:solidFill>
                  <a:srgbClr val="C00000"/>
                </a:solidFill>
                <a:latin typeface="+mn-lt"/>
              </a:rPr>
              <a:t>i systematyczne kształtowanie umiejętności kluczowych, </a:t>
            </a:r>
            <a:r>
              <a:rPr lang="pl-PL" sz="2400" b="1" dirty="0" smtClean="0">
                <a:solidFill>
                  <a:srgbClr val="C00000"/>
                </a:solidFill>
                <a:latin typeface="+mn-lt"/>
              </a:rPr>
              <a:t>zwłaszcza myślenia naukowego i matematycznego.</a:t>
            </a:r>
          </a:p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marL="342900" indent="-342900">
              <a:buFont typeface="+mj-lt"/>
              <a:buAutoNum type="arabicPeriod"/>
            </a:pP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683568" y="476672"/>
            <a:ext cx="820891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algn="just"/>
            <a:r>
              <a:rPr lang="pl-PL" sz="2400" dirty="0" smtClean="0">
                <a:latin typeface="+mn-lt"/>
              </a:rPr>
              <a:t>	5. Nauczyciele rozpoznają możliwości i potrzeby uczniów, ich sposoby uczenia się oraz sytuację społeczną </a:t>
            </a:r>
            <a:br>
              <a:rPr lang="pl-PL" sz="2400" dirty="0" smtClean="0">
                <a:latin typeface="+mn-lt"/>
              </a:rPr>
            </a:br>
            <a:r>
              <a:rPr lang="pl-PL" sz="2400" dirty="0" smtClean="0">
                <a:latin typeface="+mn-lt"/>
              </a:rPr>
              <a:t>i na tej podstawie, również we współpracy z podmiotami zewnętrznymi, organizują zajęcia rozwijające zainteresowania </a:t>
            </a:r>
            <a:br>
              <a:rPr lang="pl-PL" sz="2400" dirty="0" smtClean="0">
                <a:latin typeface="+mn-lt"/>
              </a:rPr>
            </a:br>
            <a:r>
              <a:rPr lang="pl-PL" sz="2400" dirty="0" smtClean="0">
                <a:latin typeface="+mn-lt"/>
              </a:rPr>
              <a:t>i uzdolnienia oraz zajęcia dydaktyczno-wyrównawcze </a:t>
            </a:r>
            <a:br>
              <a:rPr lang="pl-PL" sz="2400" dirty="0" smtClean="0">
                <a:latin typeface="+mn-lt"/>
              </a:rPr>
            </a:br>
            <a:r>
              <a:rPr lang="pl-PL" sz="2400" dirty="0" smtClean="0">
                <a:latin typeface="+mn-lt"/>
              </a:rPr>
              <a:t>i specjalistyczne. </a:t>
            </a:r>
            <a:r>
              <a:rPr lang="pl-PL" sz="2400" dirty="0" smtClean="0">
                <a:solidFill>
                  <a:srgbClr val="C00000"/>
                </a:solidFill>
                <a:latin typeface="+mn-lt"/>
              </a:rPr>
              <a:t>Zdarza się jednak, że prowadzone działania nie uwzględniają indywidualizacji procesu edukacyjnego </a:t>
            </a:r>
            <a:br>
              <a:rPr lang="pl-PL" sz="2400" dirty="0" smtClean="0">
                <a:solidFill>
                  <a:srgbClr val="C00000"/>
                </a:solidFill>
                <a:latin typeface="+mn-lt"/>
              </a:rPr>
            </a:br>
            <a:r>
              <a:rPr lang="pl-PL" sz="2400" dirty="0" smtClean="0">
                <a:solidFill>
                  <a:srgbClr val="C00000"/>
                </a:solidFill>
                <a:latin typeface="+mn-lt"/>
              </a:rPr>
              <a:t>w odniesieniu do każdego ucznia, a wsparcie uzyskiwane od nauczycieli przez dzieci i młodzież nie zawsze jest wystarczające. </a:t>
            </a:r>
          </a:p>
          <a:p>
            <a:pPr marL="342900" indent="-342900">
              <a:buFont typeface="+mj-lt"/>
              <a:buAutoNum type="arabicPeriod"/>
            </a:pPr>
            <a:endParaRPr lang="pl-PL" dirty="0" smtClean="0"/>
          </a:p>
          <a:p>
            <a:pPr marL="342900" indent="-342900">
              <a:buFont typeface="+mj-lt"/>
              <a:buAutoNum type="arabicPeriod"/>
            </a:pP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453336"/>
            <a:ext cx="480592" cy="319733"/>
          </a:xfrm>
          <a:prstGeom prst="rect">
            <a:avLst/>
          </a:prstGeom>
        </p:spPr>
        <p:txBody>
          <a:bodyPr/>
          <a:lstStyle/>
          <a:p>
            <a:fld id="{3D161C55-3D40-4A64-95EF-BB0AE3C83F94}" type="slidenum">
              <a:rPr lang="pl-PL" smtClean="0"/>
              <a:pPr/>
              <a:t>19</a:t>
            </a:fld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971600" y="764704"/>
            <a:ext cx="756084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endParaRPr lang="pl-PL" dirty="0" smtClean="0"/>
          </a:p>
          <a:p>
            <a:pPr algn="ctr"/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Rekomendacje dotyczące planowania nadzoru pedagogicznego na następny rok szkolny (wynikające </a:t>
            </a:r>
            <a:br>
              <a:rPr lang="pl-PL" sz="2400" dirty="0" smtClean="0">
                <a:solidFill>
                  <a:srgbClr val="FF0000"/>
                </a:solidFill>
                <a:latin typeface="+mn-lt"/>
              </a:rPr>
            </a:br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z wniosków z ewaluacji):</a:t>
            </a:r>
          </a:p>
          <a:p>
            <a:pPr marL="342900" indent="-342900" algn="just">
              <a:buFont typeface="+mj-lt"/>
              <a:buAutoNum type="arabicPeriod"/>
            </a:pPr>
            <a:endParaRPr lang="pl-PL" dirty="0" smtClean="0"/>
          </a:p>
          <a:p>
            <a:pPr algn="just">
              <a:buFont typeface="Courier New" pitchFamily="49" charset="0"/>
              <a:buChar char="o"/>
            </a:pPr>
            <a:r>
              <a:rPr lang="pl-PL" sz="2000" dirty="0" smtClean="0"/>
              <a:t> </a:t>
            </a:r>
            <a:r>
              <a:rPr lang="pl-PL" sz="2400" dirty="0" smtClean="0">
                <a:latin typeface="+mn-lt"/>
              </a:rPr>
              <a:t>Promować „dobre praktyki” w zakresie atrakcyjnych </a:t>
            </a:r>
            <a:br>
              <a:rPr lang="pl-PL" sz="2400" dirty="0" smtClean="0">
                <a:latin typeface="+mn-lt"/>
              </a:rPr>
            </a:br>
            <a:r>
              <a:rPr lang="pl-PL" sz="2400" dirty="0" smtClean="0">
                <a:latin typeface="+mn-lt"/>
              </a:rPr>
              <a:t>   i efektywnych </a:t>
            </a:r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form i metod pracy </a:t>
            </a:r>
            <a:r>
              <a:rPr lang="pl-PL" sz="2400" dirty="0" smtClean="0">
                <a:latin typeface="+mn-lt"/>
              </a:rPr>
              <a:t>z uczniami, w tym  </a:t>
            </a:r>
            <a:br>
              <a:rPr lang="pl-PL" sz="2400" dirty="0" smtClean="0">
                <a:latin typeface="+mn-lt"/>
              </a:rPr>
            </a:br>
            <a:r>
              <a:rPr lang="pl-PL" sz="2400" dirty="0" smtClean="0">
                <a:latin typeface="+mn-lt"/>
              </a:rPr>
              <a:t>   systematyczne stosowanie na różnych przedmiotach</a:t>
            </a:r>
          </a:p>
          <a:p>
            <a:pPr algn="just"/>
            <a:r>
              <a:rPr lang="pl-PL" sz="2400" dirty="0" smtClean="0">
                <a:latin typeface="+mn-lt"/>
              </a:rPr>
              <a:t>   </a:t>
            </a:r>
            <a:r>
              <a:rPr lang="pl-PL" sz="2400" dirty="0" smtClean="0">
                <a:solidFill>
                  <a:srgbClr val="FF0000"/>
                </a:solidFill>
                <a:latin typeface="+mn-lt"/>
              </a:rPr>
              <a:t>technologii informacyjno – komunikacyjnej</a:t>
            </a:r>
            <a:r>
              <a:rPr lang="pl-PL" sz="2400" dirty="0" smtClean="0">
                <a:latin typeface="+mn-lt"/>
              </a:rPr>
              <a:t>.</a:t>
            </a:r>
            <a:endParaRPr lang="pl-PL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02434"/>
          </a:xfrm>
        </p:spPr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Kierunki realizacji zadań z zakresu nadzoru pedagogicznego w roku szkolnym 2015/2016 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96F407-EFDE-48C1-A0CF-22BD8F82EE7F}" type="slidenum">
              <a:rPr lang="pl-PL" smtClean="0"/>
              <a:pPr>
                <a:defRPr/>
              </a:pPr>
              <a:t>20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ymbol zastępczy zawartości 2"/>
          <p:cNvSpPr>
            <a:spLocks noGrp="1"/>
          </p:cNvSpPr>
          <p:nvPr>
            <p:ph idx="1"/>
          </p:nvPr>
        </p:nvSpPr>
        <p:spPr>
          <a:xfrm>
            <a:off x="468313" y="548680"/>
            <a:ext cx="8472487" cy="5029795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  <a:defRPr/>
            </a:pPr>
            <a:r>
              <a:rPr lang="pl-PL" sz="2400" dirty="0" smtClean="0">
                <a:solidFill>
                  <a:srgbClr val="390FB1"/>
                </a:solidFill>
              </a:rPr>
              <a:t>W zakresie kontroli: </a:t>
            </a:r>
          </a:p>
          <a:p>
            <a:pPr>
              <a:buFont typeface="Arial" charset="0"/>
              <a:buAutoNum type="alphaLcParenR"/>
              <a:defRPr/>
            </a:pPr>
            <a:r>
              <a:rPr lang="pl-PL" sz="2000" dirty="0" smtClean="0">
                <a:solidFill>
                  <a:srgbClr val="C00000"/>
                </a:solidFill>
              </a:rPr>
              <a:t>w publicznych i niepublicznych szkołach i placówkach: </a:t>
            </a:r>
          </a:p>
          <a:p>
            <a:pPr>
              <a:buFont typeface="Arial" charset="0"/>
              <a:buNone/>
              <a:defRPr/>
            </a:pPr>
            <a:r>
              <a:rPr lang="pl-PL" sz="2000" b="1" dirty="0" smtClean="0"/>
              <a:t>	„Zgodność zatrudniania nauczycieli z wymaganymi kwalifikacjami”;</a:t>
            </a:r>
          </a:p>
          <a:p>
            <a:pPr>
              <a:buFont typeface="Arial" charset="0"/>
              <a:buNone/>
              <a:defRPr/>
            </a:pPr>
            <a:r>
              <a:rPr lang="pl-PL" sz="1600" dirty="0" smtClean="0"/>
              <a:t>b) w publicznych gimnazjach i publicznych szkołach </a:t>
            </a:r>
            <a:r>
              <a:rPr lang="pl-PL" sz="1600" dirty="0" err="1" smtClean="0"/>
              <a:t>ponadgimnazjalnych</a:t>
            </a:r>
            <a:r>
              <a:rPr lang="pl-PL" sz="1600" dirty="0" smtClean="0"/>
              <a:t>:</a:t>
            </a:r>
          </a:p>
          <a:p>
            <a:pPr>
              <a:buFont typeface="Arial" charset="0"/>
              <a:buNone/>
              <a:defRPr/>
            </a:pPr>
            <a:r>
              <a:rPr lang="pl-PL" sz="1600" dirty="0" smtClean="0"/>
              <a:t>	 </a:t>
            </a:r>
            <a:r>
              <a:rPr lang="pl-PL" sz="1600" b="1" dirty="0" smtClean="0"/>
              <a:t>„Zgodność z przepisami prawa przeprowadzania egzaminów klasyfikacyjnych”;</a:t>
            </a:r>
          </a:p>
          <a:p>
            <a:pPr>
              <a:buFont typeface="Arial" charset="0"/>
              <a:buNone/>
              <a:defRPr/>
            </a:pPr>
            <a:r>
              <a:rPr lang="pl-PL" sz="1600" dirty="0" smtClean="0"/>
              <a:t>c) w niepublicznych: młodzieżowych ośrodkach wychowawczych, młodzieżowych ośrodkach socjoterapii, specjalnych ośrodkach szkolno-wychowawczych, specjalnych ośrodkach wychowawczych, ośrodkach umożliwiających dzieciom i młodzieży z upośledzeniem </a:t>
            </a:r>
            <a:br>
              <a:rPr lang="pl-PL" sz="1600" dirty="0" smtClean="0"/>
            </a:br>
            <a:r>
              <a:rPr lang="pl-PL" sz="1600" dirty="0" smtClean="0"/>
              <a:t>umysłowym w stopniu głębokim, a także dzieciom i młodzieży z upośledzeniem umysłowym </a:t>
            </a:r>
            <a:br>
              <a:rPr lang="pl-PL" sz="1600" dirty="0" smtClean="0"/>
            </a:br>
            <a:r>
              <a:rPr lang="pl-PL" sz="1600" dirty="0" smtClean="0"/>
              <a:t>z </a:t>
            </a:r>
            <a:r>
              <a:rPr lang="pl-PL" sz="1600" dirty="0" err="1" smtClean="0"/>
              <a:t>niepełnosprawnościami</a:t>
            </a:r>
            <a:r>
              <a:rPr lang="pl-PL" sz="1600" dirty="0" smtClean="0"/>
              <a:t> sprzężonymi realizację obowiązku rocznego przygotowania przedszkolnego oraz obowiązku szkolnego i obowiązku nauki:</a:t>
            </a:r>
          </a:p>
          <a:p>
            <a:pPr>
              <a:buFont typeface="Arial" charset="0"/>
              <a:buNone/>
              <a:defRPr/>
            </a:pPr>
            <a:r>
              <a:rPr lang="pl-PL" sz="1600" dirty="0" smtClean="0"/>
              <a:t>	 </a:t>
            </a:r>
            <a:r>
              <a:rPr lang="pl-PL" sz="1600" b="1" dirty="0" smtClean="0"/>
              <a:t>„Zgodność funkcjonowania placówek niepublicznych z przepisami rozporządzenia Ministra Edukacji Narodowej z dnia 12 maja 2011 r. w  sprawie rodzajów i szczegółowych zasad działania placówek publicznych, warunków pobytu dzieci i młodzieży w tych placówkach  </a:t>
            </a:r>
            <a:br>
              <a:rPr lang="pl-PL" sz="1600" b="1" dirty="0" smtClean="0"/>
            </a:br>
            <a:r>
              <a:rPr lang="pl-PL" sz="1600" b="1" dirty="0" smtClean="0"/>
              <a:t>oraz wysokości i zasad odpłatności wnoszonej przez rodziców za pobyt ich dzieci w tych placówkach";</a:t>
            </a:r>
            <a:endParaRPr lang="pl-PL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172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791A85-D681-4FCA-9148-98536EC6BE1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Arial" charset="0"/>
              <a:buNone/>
            </a:pPr>
            <a:r>
              <a:rPr lang="pl-PL" sz="1400" dirty="0" smtClean="0"/>
              <a:t>d) </a:t>
            </a:r>
            <a:r>
              <a:rPr lang="pl-PL" sz="1800" dirty="0" smtClean="0"/>
              <a:t>w publicznych poradniach psychologiczno-pedagogicznych:</a:t>
            </a:r>
          </a:p>
          <a:p>
            <a:pPr marL="514350" indent="-514350">
              <a:lnSpc>
                <a:spcPct val="150000"/>
              </a:lnSpc>
              <a:buFont typeface="Arial" charset="0"/>
              <a:buNone/>
            </a:pPr>
            <a:r>
              <a:rPr lang="pl-PL" sz="1800" dirty="0" smtClean="0"/>
              <a:t>	</a:t>
            </a:r>
            <a:r>
              <a:rPr lang="pl-PL" sz="1800" b="1" dirty="0" smtClean="0"/>
              <a:t>„Zgodność z przepisami prawa wydawania orzeczeń i opinii przez zespoły orzekające działające w publicznych poradniach psychologiczno – pedagogicznych”;</a:t>
            </a:r>
          </a:p>
          <a:p>
            <a:pPr marL="514350" indent="-514350">
              <a:lnSpc>
                <a:spcPct val="150000"/>
              </a:lnSpc>
              <a:buFont typeface="Arial" charset="0"/>
              <a:buNone/>
            </a:pPr>
            <a:r>
              <a:rPr lang="pl-PL" sz="1800" dirty="0" smtClean="0"/>
              <a:t>e) w publicznych i niepublicznych placówkach realizujących kształcenie ustawiczne </a:t>
            </a:r>
            <a:br>
              <a:rPr lang="pl-PL" sz="1800" dirty="0" smtClean="0"/>
            </a:br>
            <a:r>
              <a:rPr lang="pl-PL" sz="1800" dirty="0" smtClean="0"/>
              <a:t>w formach pozaszkolnych:</a:t>
            </a:r>
          </a:p>
          <a:p>
            <a:pPr marL="514350" indent="-514350">
              <a:lnSpc>
                <a:spcPct val="150000"/>
              </a:lnSpc>
              <a:buFont typeface="Arial" charset="0"/>
              <a:buNone/>
            </a:pPr>
            <a:r>
              <a:rPr lang="pl-PL" sz="1800" dirty="0" smtClean="0"/>
              <a:t>	</a:t>
            </a:r>
            <a:r>
              <a:rPr lang="pl-PL" sz="1800" b="1" dirty="0" smtClean="0"/>
              <a:t>„Realizacja kształcenia ustawicznego w formach pozaszkolnych oraz prowadzenie dokumentacji kształcenia zgodnie z przepisami prawa oświatowego”;</a:t>
            </a:r>
          </a:p>
          <a:p>
            <a:pPr marL="514350" indent="-514350">
              <a:lnSpc>
                <a:spcPct val="150000"/>
              </a:lnSpc>
              <a:buFont typeface="Arial" charset="0"/>
              <a:buNone/>
            </a:pPr>
            <a:r>
              <a:rPr lang="pl-PL" sz="1800" dirty="0" smtClean="0"/>
              <a:t>f) </a:t>
            </a:r>
            <a:r>
              <a:rPr lang="pl-PL" sz="1800" dirty="0" smtClean="0">
                <a:solidFill>
                  <a:srgbClr val="C00000"/>
                </a:solidFill>
              </a:rPr>
              <a:t>w publicznych szkołach podstawowych:</a:t>
            </a:r>
          </a:p>
          <a:p>
            <a:pPr marL="514350" indent="-514350">
              <a:lnSpc>
                <a:spcPct val="150000"/>
              </a:lnSpc>
              <a:buFont typeface="Arial" charset="0"/>
              <a:buNone/>
            </a:pPr>
            <a:r>
              <a:rPr lang="pl-PL" sz="1800" dirty="0" smtClean="0"/>
              <a:t>	</a:t>
            </a:r>
            <a:r>
              <a:rPr lang="pl-PL" sz="1800" b="1" dirty="0" smtClean="0"/>
              <a:t>„Prawidłowość organizacji pracy świetlicy szkolnej.”</a:t>
            </a:r>
          </a:p>
        </p:txBody>
      </p:sp>
      <p:sp>
        <p:nvSpPr>
          <p:cNvPr id="8195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628C5F-FA1E-4AB9-A6F4-0481253C330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ymbol zastępczy zawartości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411788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 startAt="2"/>
            </a:pPr>
            <a:r>
              <a:rPr lang="pl-PL" sz="2400" dirty="0" smtClean="0">
                <a:solidFill>
                  <a:srgbClr val="390FB1"/>
                </a:solidFill>
              </a:rPr>
              <a:t>W zakresie ewaluacji – ewaluacja problemowa w zakresie wybranym przez Podlaskiego Kuratora Oświaty</a:t>
            </a:r>
          </a:p>
          <a:p>
            <a:pPr marL="514350" indent="-514350">
              <a:buNone/>
            </a:pPr>
            <a:endParaRPr lang="pl-PL" sz="2400" dirty="0" smtClean="0">
              <a:solidFill>
                <a:srgbClr val="390FB1"/>
              </a:solidFill>
            </a:endParaRPr>
          </a:p>
          <a:p>
            <a:pPr marL="514350" indent="-514350">
              <a:buNone/>
            </a:pPr>
            <a:r>
              <a:rPr lang="pl-PL" sz="2400" dirty="0" smtClean="0">
                <a:solidFill>
                  <a:srgbClr val="390FB1"/>
                </a:solidFill>
              </a:rPr>
              <a:t>	</a:t>
            </a:r>
            <a:r>
              <a:rPr lang="pl-PL" sz="2400" dirty="0" smtClean="0"/>
              <a:t>wymagania:</a:t>
            </a:r>
            <a:endParaRPr lang="pl-PL" sz="2400" dirty="0" smtClean="0">
              <a:solidFill>
                <a:srgbClr val="0070C0"/>
              </a:solidFill>
            </a:endParaRPr>
          </a:p>
          <a:p>
            <a:pPr lvl="1">
              <a:buFont typeface="Arial" charset="0"/>
              <a:buChar char="•"/>
            </a:pPr>
            <a:r>
              <a:rPr lang="pl-PL" sz="2400" dirty="0" smtClean="0"/>
              <a:t>Procesy edukacyjne są zorganizowane w sposób sprzyjający uczeniu się.</a:t>
            </a:r>
          </a:p>
          <a:p>
            <a:pPr lvl="1">
              <a:buFont typeface="Arial" charset="0"/>
              <a:buChar char="•"/>
            </a:pPr>
            <a:r>
              <a:rPr lang="pl-PL" sz="2400" dirty="0" smtClean="0">
                <a:solidFill>
                  <a:srgbClr val="FF0000"/>
                </a:solidFill>
              </a:rPr>
              <a:t>Nauczyciele współpracują w planowaniu i realizowaniu procesów edukacyjnych</a:t>
            </a:r>
            <a:r>
              <a:rPr lang="pl-PL" sz="2400" dirty="0" smtClean="0"/>
              <a:t>.</a:t>
            </a:r>
          </a:p>
          <a:p>
            <a:pPr lvl="1">
              <a:buFont typeface="Arial" charset="0"/>
              <a:buChar char="•"/>
            </a:pPr>
            <a:r>
              <a:rPr lang="pl-PL" sz="2400" dirty="0" smtClean="0"/>
              <a:t>Zarządzanie szkołą lub placówką służy jej rozwojowi.</a:t>
            </a:r>
          </a:p>
        </p:txBody>
      </p:sp>
      <p:sp>
        <p:nvSpPr>
          <p:cNvPr id="9219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C5F17AB-9654-485B-B0CB-26E67645B0B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 startAt="3"/>
            </a:pPr>
            <a:r>
              <a:rPr lang="pl-PL" sz="2400" dirty="0" smtClean="0">
                <a:solidFill>
                  <a:srgbClr val="390FB1"/>
                </a:solidFill>
              </a:rPr>
              <a:t>W roku szkolnym 2015/2016</a:t>
            </a:r>
            <a:r>
              <a:rPr lang="pl-PL" sz="2400" dirty="0" smtClean="0"/>
              <a:t> </a:t>
            </a:r>
            <a:r>
              <a:rPr lang="pl-PL" sz="2400" dirty="0" smtClean="0">
                <a:solidFill>
                  <a:srgbClr val="390FB1"/>
                </a:solidFill>
              </a:rPr>
              <a:t>monitorowanie</a:t>
            </a:r>
            <a:r>
              <a:rPr lang="pl-PL" sz="2400" dirty="0" smtClean="0"/>
              <a:t> </a:t>
            </a:r>
            <a:r>
              <a:rPr lang="pl-PL" sz="2400" dirty="0" smtClean="0">
                <a:solidFill>
                  <a:srgbClr val="390FB1"/>
                </a:solidFill>
              </a:rPr>
              <a:t>będzie obejmowało :</a:t>
            </a:r>
          </a:p>
          <a:p>
            <a:pPr marL="514350" indent="-514350">
              <a:buNone/>
            </a:pPr>
            <a:endParaRPr lang="pl-PL" sz="2400" dirty="0" smtClean="0">
              <a:solidFill>
                <a:srgbClr val="390FB1"/>
              </a:solidFill>
            </a:endParaRPr>
          </a:p>
          <a:p>
            <a:pPr lvl="1">
              <a:buFont typeface="Arial" charset="0"/>
              <a:buChar char="•"/>
            </a:pPr>
            <a:r>
              <a:rPr lang="pl-PL" sz="2400" dirty="0" smtClean="0"/>
              <a:t>Realizację zadań z zakresu doradztwa edukacyjno – zawodowego w gimnazjum i szkole </a:t>
            </a:r>
            <a:r>
              <a:rPr lang="pl-PL" sz="2400" dirty="0" err="1" smtClean="0"/>
              <a:t>ponadgimnazjalnej</a:t>
            </a:r>
            <a:r>
              <a:rPr lang="pl-PL" sz="2400" dirty="0" smtClean="0"/>
              <a:t>;</a:t>
            </a:r>
            <a:br>
              <a:rPr lang="pl-PL" sz="2400" dirty="0" smtClean="0"/>
            </a:br>
            <a:endParaRPr lang="pl-PL" sz="2400" dirty="0" smtClean="0"/>
          </a:p>
          <a:p>
            <a:pPr lvl="1">
              <a:buFont typeface="Arial" charset="0"/>
              <a:buChar char="•"/>
            </a:pPr>
            <a:r>
              <a:rPr lang="pl-PL" sz="2400" dirty="0" smtClean="0"/>
              <a:t>Realizację kształcenia zawodowego praktycznego </a:t>
            </a:r>
            <a:br>
              <a:rPr lang="pl-PL" sz="2400" dirty="0" smtClean="0"/>
            </a:br>
            <a:r>
              <a:rPr lang="pl-PL" sz="2400" dirty="0" smtClean="0"/>
              <a:t>u pracodawców w zasadniczych szkołach zawodowych, </a:t>
            </a:r>
            <a:br>
              <a:rPr lang="pl-PL" sz="2400" dirty="0" smtClean="0"/>
            </a:br>
            <a:r>
              <a:rPr lang="pl-PL" sz="2400" dirty="0" smtClean="0"/>
              <a:t>z wyłączeniem przygotowania zawodowego młodocianych.</a:t>
            </a:r>
          </a:p>
        </p:txBody>
      </p:sp>
      <p:sp>
        <p:nvSpPr>
          <p:cNvPr id="10243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FABACF-8504-4769-9914-2E8DACA97BFF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 marL="514350" indent="-514350" algn="ctr">
              <a:buFont typeface="Arial" charset="0"/>
              <a:buNone/>
            </a:pPr>
            <a:endParaRPr lang="pl-PL" sz="4400" dirty="0" smtClean="0">
              <a:solidFill>
                <a:srgbClr val="FF0000"/>
              </a:solidFill>
            </a:endParaRPr>
          </a:p>
          <a:p>
            <a:pPr marL="514350" indent="-514350" algn="ctr">
              <a:buFont typeface="Arial" charset="0"/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Wyniki w części – matematyka </a:t>
            </a:r>
          </a:p>
          <a:p>
            <a:pPr marL="514350" indent="-514350" algn="ctr">
              <a:buFont typeface="Arial" charset="0"/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sprawdzianu zewnętrznego </a:t>
            </a:r>
          </a:p>
          <a:p>
            <a:pPr marL="514350" indent="-514350" algn="ctr">
              <a:buFont typeface="Arial" charset="0"/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w klasie VI</a:t>
            </a:r>
          </a:p>
          <a:p>
            <a:pPr marL="514350" indent="-514350" algn="ctr">
              <a:buFont typeface="Arial" charset="0"/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według nowej formuły</a:t>
            </a:r>
            <a:endParaRPr lang="pl-PL" dirty="0" smtClean="0"/>
          </a:p>
        </p:txBody>
      </p:sp>
      <p:sp>
        <p:nvSpPr>
          <p:cNvPr id="11267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66821C-478A-4E73-A8B7-4D35E7991B3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1837"/>
          </a:xfrm>
        </p:spPr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Średnie wyniki uczniów w zakresie wymagań ogólnych z podstawy programowej matematyki</a:t>
            </a: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323850" y="2492375"/>
          <a:ext cx="8229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1235"/>
                <a:gridCol w="1380315"/>
                <a:gridCol w="1748648"/>
                <a:gridCol w="1800200"/>
                <a:gridCol w="1749202"/>
              </a:tblGrid>
              <a:tr h="37084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I.</a:t>
                      </a:r>
                    </a:p>
                    <a:p>
                      <a:pPr algn="ctr"/>
                      <a:r>
                        <a:rPr lang="pl-PL" dirty="0" smtClean="0"/>
                        <a:t> Sprawność</a:t>
                      </a:r>
                      <a:r>
                        <a:rPr lang="pl-PL" baseline="0" dirty="0" smtClean="0"/>
                        <a:t> rachunkowa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II. </a:t>
                      </a:r>
                    </a:p>
                    <a:p>
                      <a: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Wykorzystanie </a:t>
                      </a:r>
                      <a:b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tworzenie</a:t>
                      </a:r>
                    </a:p>
                    <a:p>
                      <a: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informacji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III. </a:t>
                      </a:r>
                    </a:p>
                    <a:p>
                      <a: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Modelowanie</a:t>
                      </a:r>
                    </a:p>
                    <a:p>
                      <a: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matematyczne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IV. </a:t>
                      </a:r>
                    </a:p>
                    <a:p>
                      <a: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Rozumowanie </a:t>
                      </a:r>
                      <a:b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tworzenie</a:t>
                      </a:r>
                    </a:p>
                    <a:p>
                      <a:r>
                        <a:rPr lang="pl-PL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strategii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Polska 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54%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70%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63%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54%</a:t>
                      </a:r>
                      <a:endParaRPr lang="pl-PL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Województwo podlaskie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55%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69%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63%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53%</a:t>
                      </a:r>
                      <a:endParaRPr lang="pl-PL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337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242D7C-80C0-445A-A54F-1CB3E19C7B3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Wnioski i rekomendacje – SP  </a:t>
            </a:r>
          </a:p>
        </p:txBody>
      </p:sp>
      <p:sp>
        <p:nvSpPr>
          <p:cNvPr id="14339" name="Symbol zastępczy zawartości 4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145435"/>
          </a:xfrm>
        </p:spPr>
        <p:txBody>
          <a:bodyPr/>
          <a:lstStyle/>
          <a:p>
            <a:pPr algn="just">
              <a:buFont typeface="Courier New" pitchFamily="49" charset="0"/>
              <a:buChar char="o"/>
            </a:pPr>
            <a:r>
              <a:rPr lang="pl-PL" sz="2000" dirty="0" smtClean="0"/>
              <a:t>Uczniowie dobrze radzili sobie z wykonywaniem działań na liczbach naturalnych i ułamkach zwykłych oraz z rozpoznawaniem odcinka </a:t>
            </a:r>
            <a:br>
              <a:rPr lang="pl-PL" sz="2000" dirty="0" smtClean="0"/>
            </a:br>
            <a:r>
              <a:rPr lang="pl-PL" sz="2000" dirty="0" smtClean="0"/>
              <a:t>będącego wysokością trójkąta.</a:t>
            </a:r>
          </a:p>
          <a:p>
            <a:pPr algn="just">
              <a:buFont typeface="Courier New" pitchFamily="49" charset="0"/>
              <a:buChar char="o"/>
            </a:pPr>
            <a:r>
              <a:rPr lang="pl-PL" sz="2000" dirty="0" smtClean="0"/>
              <a:t>Zdający </a:t>
            </a:r>
            <a:r>
              <a:rPr lang="pl-PL" sz="2000" dirty="0" smtClean="0">
                <a:solidFill>
                  <a:srgbClr val="FF0000"/>
                </a:solidFill>
              </a:rPr>
              <a:t>mieli kłopot z wykonywaniem działań na ułamkach dziesiętnych</a:t>
            </a:r>
            <a:r>
              <a:rPr lang="pl-PL" sz="2000" dirty="0" smtClean="0"/>
              <a:t>. Istotne więc wydaje się zwiększenie liczby ćwiczeń utrwalających prawidłowe stosowanie algorytmów działań na ułamkach dziesiętnych. Ważne jest, aby uczniowie dobrze rozumieli reguły dotyczące „przesuwania przecinka” w liczbach dziesiętnych przy ich mnożeniu lub dzieleniu.</a:t>
            </a:r>
          </a:p>
          <a:p>
            <a:pPr algn="just">
              <a:buFont typeface="Courier New" pitchFamily="49" charset="0"/>
              <a:buChar char="o"/>
            </a:pPr>
            <a:r>
              <a:rPr lang="pl-PL" sz="2000" dirty="0" smtClean="0"/>
              <a:t>Szóstoklasistom trudność sprawiało obliczanie objętości prostopadłościanu, szczególnie w przypadku, gdy konieczne było posłużenie się odpowiednim wzorem. </a:t>
            </a:r>
            <a:r>
              <a:rPr lang="pl-PL" sz="2000" dirty="0" smtClean="0">
                <a:solidFill>
                  <a:srgbClr val="FF0000"/>
                </a:solidFill>
              </a:rPr>
              <a:t>Mylili również objętość bryły z polem powierzchni. </a:t>
            </a:r>
            <a:r>
              <a:rPr lang="pl-PL" sz="2000" dirty="0" smtClean="0"/>
              <a:t>Dobrze byłoby w procesie nauczania uwzględnić większą liczbę ćwiczeń kształtujących pojęcia objętości i pola powierzchni, np. przez budowanie brył z podanych elementów, rozklejanie modeli brył i „rozkładanie” ich na płaszczyźnie.</a:t>
            </a:r>
          </a:p>
          <a:p>
            <a:pPr>
              <a:buNone/>
            </a:pPr>
            <a:endParaRPr lang="pl-PL" sz="2400" dirty="0" smtClean="0"/>
          </a:p>
        </p:txBody>
      </p:sp>
      <p:sp>
        <p:nvSpPr>
          <p:cNvPr id="14340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EE605EC-F0E1-41A6-A94E-FDD5AD04340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 marL="514350" indent="-514350" algn="ctr">
              <a:buFont typeface="Arial" charset="0"/>
              <a:buNone/>
            </a:pPr>
            <a:endParaRPr lang="pl-PL" sz="4400" dirty="0" smtClean="0">
              <a:solidFill>
                <a:srgbClr val="FF0000"/>
              </a:solidFill>
            </a:endParaRPr>
          </a:p>
          <a:p>
            <a:pPr marL="514350" indent="-514350" algn="ctr">
              <a:buFont typeface="Arial" charset="0"/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Wyniki w części – matematyka </a:t>
            </a:r>
          </a:p>
          <a:p>
            <a:pPr marL="514350" indent="-514350" algn="ctr">
              <a:buFont typeface="Arial" charset="0"/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egzaminu zewnętrznego w gimnazjum w klasie III</a:t>
            </a:r>
          </a:p>
          <a:p>
            <a:pPr marL="514350" indent="-514350" algn="ctr">
              <a:buFont typeface="Arial" charset="0"/>
              <a:buNone/>
            </a:pPr>
            <a:endParaRPr lang="pl-PL" dirty="0" smtClean="0"/>
          </a:p>
        </p:txBody>
      </p:sp>
      <p:sp>
        <p:nvSpPr>
          <p:cNvPr id="11267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66821C-478A-4E73-A8B7-4D35E7991B3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3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498178"/>
          </a:xfrm>
        </p:spPr>
        <p:txBody>
          <a:bodyPr/>
          <a:lstStyle/>
          <a:p>
            <a:r>
              <a:rPr lang="pl-PL" sz="3200" dirty="0" smtClean="0">
                <a:solidFill>
                  <a:srgbClr val="FF0000"/>
                </a:solidFill>
                <a:latin typeface="+mn-lt"/>
              </a:rPr>
              <a:t>Średnie wyniki uczniów w zakresie wymagań ogólnych z podstawy programowej matematyki</a:t>
            </a: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2" y="1772817"/>
          <a:ext cx="9143999" cy="3115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7662"/>
                <a:gridCol w="1728192"/>
                <a:gridCol w="1800200"/>
                <a:gridCol w="1440160"/>
                <a:gridCol w="1152128"/>
                <a:gridCol w="1475657"/>
              </a:tblGrid>
              <a:tr h="1512167">
                <a:tc>
                  <a:txBody>
                    <a:bodyPr/>
                    <a:lstStyle/>
                    <a:p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I.</a:t>
                      </a:r>
                    </a:p>
                    <a:p>
                      <a:r>
                        <a:rPr lang="pl-PL" sz="1600" dirty="0" smtClean="0"/>
                        <a:t> </a:t>
                      </a:r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Wykorzystanie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tworzenie informacji</a:t>
                      </a:r>
                      <a:endParaRPr lang="pl-PL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II. 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Wykorzystywanie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interpretowanie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reprezentacji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III. 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Modelowanie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matematyczne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IV. 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Użycie </a:t>
                      </a:r>
                      <a:b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tworzenie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strategii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V.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Rozumowanie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argumentacja</a:t>
                      </a:r>
                      <a:endParaRPr lang="pl-PL" sz="1600" dirty="0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pl-PL" dirty="0" smtClean="0"/>
                        <a:t>Polska 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59%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56%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56%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38%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34%</a:t>
                      </a:r>
                      <a:endParaRPr lang="pl-PL" sz="3600" dirty="0"/>
                    </a:p>
                  </a:txBody>
                  <a:tcPr/>
                </a:tc>
              </a:tr>
              <a:tr h="942962">
                <a:tc>
                  <a:txBody>
                    <a:bodyPr/>
                    <a:lstStyle/>
                    <a:p>
                      <a:r>
                        <a:rPr lang="pl-PL" dirty="0" smtClean="0"/>
                        <a:t>Województwo podlaskie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60%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58%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58%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40%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36%</a:t>
                      </a:r>
                      <a:endParaRPr lang="pl-PL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337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242D7C-80C0-445A-A54F-1CB3E19C7B3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pl-PL" sz="4000" dirty="0" smtClean="0">
                <a:solidFill>
                  <a:srgbClr val="FF0000"/>
                </a:solidFill>
              </a:rPr>
              <a:t>Wnioski i rekomendacje – gimnazjum  </a:t>
            </a:r>
          </a:p>
        </p:txBody>
      </p:sp>
      <p:sp>
        <p:nvSpPr>
          <p:cNvPr id="14339" name="Symbol zastępczy zawartości 4"/>
          <p:cNvSpPr>
            <a:spLocks noGrp="1"/>
          </p:cNvSpPr>
          <p:nvPr>
            <p:ph idx="1"/>
          </p:nvPr>
        </p:nvSpPr>
        <p:spPr>
          <a:xfrm>
            <a:off x="107504" y="1268759"/>
            <a:ext cx="8784976" cy="4392489"/>
          </a:xfrm>
        </p:spPr>
        <p:txBody>
          <a:bodyPr/>
          <a:lstStyle/>
          <a:p>
            <a:pPr algn="just">
              <a:buFont typeface="Courier New" pitchFamily="49" charset="0"/>
              <a:buChar char="o"/>
            </a:pPr>
            <a:r>
              <a:rPr lang="pl-PL" sz="2400" dirty="0" smtClean="0"/>
              <a:t>Szczególną uwagę należy zwrócić na zadania sprawdzające </a:t>
            </a:r>
            <a:r>
              <a:rPr lang="pl-PL" sz="2400" i="1" dirty="0" smtClean="0">
                <a:solidFill>
                  <a:srgbClr val="C00000"/>
                </a:solidFill>
              </a:rPr>
              <a:t>rozumowanie i argumentację</a:t>
            </a:r>
            <a:r>
              <a:rPr lang="pl-PL" sz="2400" i="1" dirty="0" smtClean="0"/>
              <a:t>. </a:t>
            </a:r>
            <a:r>
              <a:rPr lang="pl-PL" sz="2400" dirty="0" smtClean="0"/>
              <a:t>Trudnością dla gimnazjalistów jest sposób uzasadniania prawdziwości postawionej tezy. Uczniowie często argumentują nieporadnym językiem matematycznym, bez przemyślanej strategii i porządku, zapominają o podsumowaniu lub zapisaniu wniosków. </a:t>
            </a:r>
            <a:r>
              <a:rPr lang="pl-PL" sz="2400" dirty="0" smtClean="0">
                <a:solidFill>
                  <a:srgbClr val="C00000"/>
                </a:solidFill>
              </a:rPr>
              <a:t>W praktyce szkolnej należy wykorzystywać większą liczbę zadań na uzasadnianie i argumentację, kształcić język wypowiedzi, utrwalać dobre nawyki myślowe, zachęcać do aktywności w rozwiązywaniu problemów.</a:t>
            </a:r>
          </a:p>
        </p:txBody>
      </p:sp>
      <p:sp>
        <p:nvSpPr>
          <p:cNvPr id="14340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EE605EC-F0E1-41A6-A94E-FDD5AD04340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Symbol zastępczy zawartości 4"/>
          <p:cNvSpPr>
            <a:spLocks noGrp="1"/>
          </p:cNvSpPr>
          <p:nvPr>
            <p:ph idx="1"/>
          </p:nvPr>
        </p:nvSpPr>
        <p:spPr>
          <a:xfrm>
            <a:off x="107504" y="620689"/>
            <a:ext cx="8784976" cy="5040560"/>
          </a:xfrm>
        </p:spPr>
        <p:txBody>
          <a:bodyPr/>
          <a:lstStyle/>
          <a:p>
            <a:pPr algn="just">
              <a:buFont typeface="Courier New" pitchFamily="49" charset="0"/>
              <a:buChar char="o"/>
            </a:pPr>
            <a:r>
              <a:rPr lang="pl-PL" sz="2400" dirty="0" smtClean="0"/>
              <a:t>Uczniowie dobrze radzą sobie z rozwiązywaniem zadań umieszczonych w kontekście praktycznym oraz tych, w których mogą zastosować znany sobie algorytm. Jednak, mimo posiadanej wiedzy, czują się bezradni wobec sytuacji opisanej nieszablonowo, nie potrafią dobrać odpowiedniego algorytmu do warunków podanych w zadaniu, a być może mają też trudności z wnikliwym przeczytaniem i przeanalizowaniem treści zadań. </a:t>
            </a:r>
            <a:r>
              <a:rPr lang="pl-PL" sz="2400" dirty="0" smtClean="0">
                <a:solidFill>
                  <a:srgbClr val="C00000"/>
                </a:solidFill>
              </a:rPr>
              <a:t>Dlatego dobrze byłoby, aby uczniowie na lekcjach rozwiązywali zadania, w których problem został przedstawiony w nietypowy sposób</a:t>
            </a:r>
            <a:r>
              <a:rPr lang="pl-PL" sz="2400" dirty="0" smtClean="0"/>
              <a:t>. Radzenie sobie w sytuacjach dotąd nieznanych to ważna umiejętność nie tylko matematyczna.</a:t>
            </a:r>
          </a:p>
        </p:txBody>
      </p:sp>
      <p:sp>
        <p:nvSpPr>
          <p:cNvPr id="14340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EE605EC-F0E1-41A6-A94E-FDD5AD04340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 marL="514350" indent="-514350" algn="ctr">
              <a:buFont typeface="Arial" charset="0"/>
              <a:buNone/>
            </a:pPr>
            <a:endParaRPr lang="pl-PL" sz="4400" dirty="0" smtClean="0">
              <a:solidFill>
                <a:srgbClr val="FF0000"/>
              </a:solidFill>
            </a:endParaRPr>
          </a:p>
          <a:p>
            <a:pPr marL="514350" indent="-514350" algn="ctr">
              <a:buFont typeface="Arial" charset="0"/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Wyniki egzaminu maturalnego </a:t>
            </a:r>
          </a:p>
          <a:p>
            <a:pPr marL="514350" indent="-514350" algn="ctr">
              <a:buFont typeface="Arial" charset="0"/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w nowej formule – matematyka </a:t>
            </a:r>
          </a:p>
          <a:p>
            <a:pPr marL="514350" indent="-514350" algn="ctr">
              <a:buFont typeface="Arial" charset="0"/>
              <a:buNone/>
            </a:pPr>
            <a:endParaRPr lang="pl-PL" dirty="0" smtClean="0"/>
          </a:p>
        </p:txBody>
      </p:sp>
      <p:sp>
        <p:nvSpPr>
          <p:cNvPr id="11267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66821C-478A-4E73-A8B7-4D35E7991B3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3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498178"/>
          </a:xfrm>
        </p:spPr>
        <p:txBody>
          <a:bodyPr/>
          <a:lstStyle/>
          <a:p>
            <a:r>
              <a:rPr lang="pl-PL" sz="3200" dirty="0" smtClean="0">
                <a:solidFill>
                  <a:srgbClr val="FF0000"/>
                </a:solidFill>
                <a:latin typeface="+mn-lt"/>
              </a:rPr>
              <a:t>Średnie wyniki uczniów w zakresie wymagań ogólnych z podstawy programowej matematyki PP</a:t>
            </a: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2" y="1772817"/>
          <a:ext cx="9143999" cy="3115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7662"/>
                <a:gridCol w="1728192"/>
                <a:gridCol w="1800200"/>
                <a:gridCol w="1440160"/>
                <a:gridCol w="1152128"/>
                <a:gridCol w="1475657"/>
              </a:tblGrid>
              <a:tr h="1512167">
                <a:tc>
                  <a:txBody>
                    <a:bodyPr/>
                    <a:lstStyle/>
                    <a:p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I.</a:t>
                      </a:r>
                    </a:p>
                    <a:p>
                      <a:r>
                        <a:rPr lang="pl-PL" sz="1600" dirty="0" smtClean="0"/>
                        <a:t> </a:t>
                      </a:r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Wykorzystanie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tworzenie informacji</a:t>
                      </a:r>
                      <a:endParaRPr lang="pl-PL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II. 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Wykorzystywanie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interpretowanie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reprezentacji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III. 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Modelowanie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matematyczne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IV. 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Użycie </a:t>
                      </a:r>
                      <a:b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tworzenie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strategii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V.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Rozumowanie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argumentacja</a:t>
                      </a:r>
                      <a:endParaRPr lang="pl-PL" sz="1600" dirty="0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pl-PL" dirty="0" smtClean="0"/>
                        <a:t>Polska 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dirty="0" smtClean="0"/>
                        <a:t>74%</a:t>
                      </a:r>
                      <a:endParaRPr lang="pl-P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dirty="0" smtClean="0"/>
                        <a:t>65%</a:t>
                      </a:r>
                      <a:endParaRPr lang="pl-P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dirty="0" smtClean="0"/>
                        <a:t>49%</a:t>
                      </a:r>
                      <a:endParaRPr lang="pl-P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dirty="0" smtClean="0"/>
                        <a:t>43%</a:t>
                      </a:r>
                      <a:endParaRPr lang="pl-P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dirty="0" smtClean="0"/>
                        <a:t>25%</a:t>
                      </a:r>
                      <a:endParaRPr lang="pl-PL" sz="3200" dirty="0"/>
                    </a:p>
                  </a:txBody>
                  <a:tcPr/>
                </a:tc>
              </a:tr>
              <a:tr h="942962">
                <a:tc>
                  <a:txBody>
                    <a:bodyPr/>
                    <a:lstStyle/>
                    <a:p>
                      <a:r>
                        <a:rPr lang="pl-PL" dirty="0" smtClean="0"/>
                        <a:t>Województwo podlaskie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dirty="0" smtClean="0"/>
                        <a:t>75%</a:t>
                      </a:r>
                      <a:endParaRPr lang="pl-P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dirty="0" smtClean="0"/>
                        <a:t>67%</a:t>
                      </a:r>
                      <a:endParaRPr lang="pl-P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dirty="0" smtClean="0"/>
                        <a:t>51%</a:t>
                      </a:r>
                      <a:endParaRPr lang="pl-P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dirty="0" smtClean="0"/>
                        <a:t>45%</a:t>
                      </a:r>
                      <a:endParaRPr lang="pl-P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dirty="0" smtClean="0"/>
                        <a:t>25%</a:t>
                      </a:r>
                      <a:endParaRPr lang="pl-PL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337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242D7C-80C0-445A-A54F-1CB3E19C7B3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3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498178"/>
          </a:xfrm>
        </p:spPr>
        <p:txBody>
          <a:bodyPr/>
          <a:lstStyle/>
          <a:p>
            <a:r>
              <a:rPr lang="pl-PL" sz="3200" dirty="0" smtClean="0">
                <a:solidFill>
                  <a:srgbClr val="FF0000"/>
                </a:solidFill>
                <a:latin typeface="+mn-lt"/>
              </a:rPr>
              <a:t>Średnie wyniki uczniów w zakresie wymagań ogólnych z podstawy programowej matematyki PR</a:t>
            </a: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0" y="1772816"/>
          <a:ext cx="9143999" cy="3115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654"/>
                <a:gridCol w="1440160"/>
                <a:gridCol w="1656184"/>
                <a:gridCol w="1440160"/>
                <a:gridCol w="1512168"/>
                <a:gridCol w="1619673"/>
              </a:tblGrid>
              <a:tr h="1512167">
                <a:tc>
                  <a:txBody>
                    <a:bodyPr/>
                    <a:lstStyle/>
                    <a:p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I.</a:t>
                      </a:r>
                    </a:p>
                    <a:p>
                      <a:r>
                        <a:rPr lang="pl-PL" sz="1600" dirty="0" smtClean="0"/>
                        <a:t> </a:t>
                      </a:r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Wykorzystanie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tworzenie informacji</a:t>
                      </a:r>
                      <a:endParaRPr lang="pl-PL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II. 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Wykorzystywanie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interpretowanie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reprezentacji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III. 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Modelowanie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matematyczne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IV. 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Użycie </a:t>
                      </a:r>
                      <a:b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tworzenie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strategii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V.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Rozumowanie</a:t>
                      </a:r>
                    </a:p>
                    <a:p>
                      <a:r>
                        <a:rPr lang="pl-PL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argumentacja</a:t>
                      </a:r>
                      <a:endParaRPr lang="pl-PL" sz="1600" dirty="0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pl-PL" dirty="0" smtClean="0"/>
                        <a:t>Polska 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77%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30%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36%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31%</a:t>
                      </a:r>
                      <a:endParaRPr lang="pl-PL" sz="3600" dirty="0"/>
                    </a:p>
                  </a:txBody>
                  <a:tcPr/>
                </a:tc>
              </a:tr>
              <a:tr h="942962">
                <a:tc>
                  <a:txBody>
                    <a:bodyPr/>
                    <a:lstStyle/>
                    <a:p>
                      <a:r>
                        <a:rPr lang="pl-PL" dirty="0" smtClean="0"/>
                        <a:t>Województwo podlaskie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77%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32%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38%</a:t>
                      </a:r>
                      <a:endParaRPr lang="pl-P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 smtClean="0"/>
                        <a:t>32%</a:t>
                      </a:r>
                      <a:endParaRPr lang="pl-PL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337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242D7C-80C0-445A-A54F-1CB3E19C7B3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Wnioski i rekomendacje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b="1" dirty="0" smtClean="0"/>
              <a:t>Wyniki egzaminu maturalnego wskazują, że do zadań rozwiązywanych z </a:t>
            </a:r>
            <a:r>
              <a:rPr lang="pl-PL" b="1" dirty="0" smtClean="0">
                <a:solidFill>
                  <a:srgbClr val="FF0000"/>
                </a:solidFill>
              </a:rPr>
              <a:t>dobrymi rezultatami </a:t>
            </a:r>
            <a:r>
              <a:rPr lang="pl-PL" b="1" dirty="0" smtClean="0"/>
              <a:t>należą przede wszystkim te, które </a:t>
            </a:r>
            <a:r>
              <a:rPr lang="pl-PL" b="1" dirty="0" smtClean="0">
                <a:solidFill>
                  <a:srgbClr val="FF0000"/>
                </a:solidFill>
              </a:rPr>
              <a:t>nie wymagają zbyt wielu etapów rozwiązania ani starannego wyboru strategii</a:t>
            </a:r>
            <a:r>
              <a:rPr lang="pl-PL" b="1" dirty="0" smtClean="0"/>
              <a:t>.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742A1-0ED6-47FD-9273-C68DF2C9425A}" type="slidenum">
              <a:rPr lang="pl-PL" smtClean="0"/>
              <a:pPr>
                <a:defRPr/>
              </a:pPr>
              <a:t>35</a:t>
            </a:fld>
            <a:endParaRPr lang="pl-PL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Wnioski i rekomendacje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r>
              <a:rPr lang="pl-PL" sz="2400" b="1" dirty="0" smtClean="0"/>
              <a:t>Trudności sprawiają zdającym przede wszystkim zadania wymagające </a:t>
            </a:r>
            <a:r>
              <a:rPr lang="pl-PL" sz="2400" b="1" dirty="0" smtClean="0">
                <a:solidFill>
                  <a:srgbClr val="FF0000"/>
                </a:solidFill>
              </a:rPr>
              <a:t>wieloetapowych rozwiązań</a:t>
            </a:r>
            <a:r>
              <a:rPr lang="pl-PL" sz="2400" b="1" dirty="0" smtClean="0"/>
              <a:t>. </a:t>
            </a:r>
            <a:endParaRPr lang="pl-PL" sz="2400" dirty="0" smtClean="0"/>
          </a:p>
          <a:p>
            <a:r>
              <a:rPr lang="pl-PL" sz="2400" b="1" dirty="0" smtClean="0"/>
              <a:t>Przy tym trzeba zaznaczyć, że pojawiają się </a:t>
            </a:r>
            <a:r>
              <a:rPr lang="pl-PL" sz="2400" b="1" dirty="0" smtClean="0">
                <a:solidFill>
                  <a:srgbClr val="FF0000"/>
                </a:solidFill>
              </a:rPr>
              <a:t>tendencje do schematycznego rozwiązywania problemów i próby mechanicznej algorytmizacji rozwiązań</a:t>
            </a:r>
            <a:r>
              <a:rPr lang="pl-PL" sz="2400" b="1" dirty="0" smtClean="0"/>
              <a:t>, nawet kosztem poprawności rozumowania.</a:t>
            </a:r>
            <a:r>
              <a:rPr lang="pl-PL" sz="2400" dirty="0" smtClean="0"/>
              <a:t> </a:t>
            </a:r>
            <a:r>
              <a:rPr lang="pl-PL" sz="2400" b="1" dirty="0" smtClean="0"/>
              <a:t>Wśród zadań trudnych tradycyjnie </a:t>
            </a:r>
            <a:r>
              <a:rPr lang="pl-PL" sz="2400" b="1" dirty="0" smtClean="0"/>
              <a:t>wyróżniają się </a:t>
            </a:r>
            <a:r>
              <a:rPr lang="pl-PL" sz="2400" b="1" dirty="0" smtClean="0"/>
              <a:t>te </a:t>
            </a:r>
            <a:r>
              <a:rPr lang="pl-PL" sz="2400" b="1" dirty="0" smtClean="0">
                <a:solidFill>
                  <a:srgbClr val="FF0000"/>
                </a:solidFill>
              </a:rPr>
              <a:t>z dowodami algebraicznymi</a:t>
            </a:r>
            <a:r>
              <a:rPr lang="pl-PL" sz="2400" b="1" dirty="0" smtClean="0"/>
              <a:t>.</a:t>
            </a:r>
            <a:r>
              <a:rPr lang="pl-PL" sz="2400" dirty="0" smtClean="0"/>
              <a:t>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b="1" dirty="0" smtClean="0"/>
              <a:t>O </a:t>
            </a:r>
            <a:r>
              <a:rPr lang="pl-PL" sz="2400" b="1" dirty="0" smtClean="0"/>
              <a:t>uzyskaniu niezadowalających wyników często decyduje </a:t>
            </a:r>
            <a:r>
              <a:rPr lang="pl-PL" sz="2400" b="1" dirty="0" smtClean="0">
                <a:solidFill>
                  <a:srgbClr val="FF0000"/>
                </a:solidFill>
              </a:rPr>
              <a:t>brak opanowania umiejętności przypisanych do </a:t>
            </a:r>
            <a:r>
              <a:rPr lang="pl-PL" sz="2400" b="1" dirty="0" smtClean="0">
                <a:solidFill>
                  <a:srgbClr val="FF0000"/>
                </a:solidFill>
              </a:rPr>
              <a:t>niższych </a:t>
            </a:r>
            <a:r>
              <a:rPr lang="pl-PL" sz="2400" b="1" dirty="0" smtClean="0">
                <a:solidFill>
                  <a:srgbClr val="FF0000"/>
                </a:solidFill>
              </a:rPr>
              <a:t>poziomów edukacyjnych, szczególnie do gimnazjum</a:t>
            </a:r>
            <a:r>
              <a:rPr lang="pl-PL" sz="2400" b="1" dirty="0" smtClean="0"/>
              <a:t>. </a:t>
            </a:r>
            <a:endParaRPr lang="pl-PL" sz="24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742A1-0ED6-47FD-9273-C68DF2C9425A}" type="slidenum">
              <a:rPr lang="pl-PL" smtClean="0"/>
              <a:pPr>
                <a:defRPr/>
              </a:pPr>
              <a:t>36</a:t>
            </a:fld>
            <a:endParaRPr lang="pl-PL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Wnioski i rekomendacje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pl-PL" sz="2400" b="1" dirty="0" smtClean="0"/>
              <a:t>Rażącą przypadłością, dającą się zaobserwować na egzaminie z matematyki, jest </a:t>
            </a:r>
            <a:r>
              <a:rPr lang="pl-PL" sz="2400" b="1" dirty="0" smtClean="0">
                <a:solidFill>
                  <a:srgbClr val="FF0000"/>
                </a:solidFill>
              </a:rPr>
              <a:t>bezrefleksyjne podawanie wyników</a:t>
            </a:r>
            <a:r>
              <a:rPr lang="pl-PL" sz="2400" b="1" dirty="0" smtClean="0"/>
              <a:t>, np. zapisywanie w odpowiedzi ułamka, w zadaniu, w którym wynikiem końcowym musi być liczba całkowita, </a:t>
            </a:r>
            <a:r>
              <a:rPr lang="pl-PL" sz="2400" b="1" dirty="0" smtClean="0">
                <a:solidFill>
                  <a:srgbClr val="FF0000"/>
                </a:solidFill>
              </a:rPr>
              <a:t>formułowanie odpowiedzi bez sprawdzenia, czy otrzymane wyniki spełniają warunki zadania</a:t>
            </a:r>
            <a:r>
              <a:rPr lang="pl-PL" sz="2400" b="1" dirty="0" smtClean="0"/>
              <a:t>.</a:t>
            </a:r>
            <a:r>
              <a:rPr lang="pl-PL" sz="2400" dirty="0" smtClean="0"/>
              <a:t> </a:t>
            </a:r>
            <a:endParaRPr lang="pl-PL" sz="2400" dirty="0" smtClean="0"/>
          </a:p>
          <a:p>
            <a:r>
              <a:rPr lang="pl-PL" sz="2400" b="1" dirty="0" smtClean="0">
                <a:solidFill>
                  <a:srgbClr val="009999"/>
                </a:solidFill>
              </a:rPr>
              <a:t>Receptą </a:t>
            </a:r>
            <a:r>
              <a:rPr lang="pl-PL" sz="2400" b="1" dirty="0" smtClean="0">
                <a:solidFill>
                  <a:srgbClr val="009999"/>
                </a:solidFill>
              </a:rPr>
              <a:t>na zwalczanie tego niepożądanego zjawiska może być </a:t>
            </a:r>
            <a:r>
              <a:rPr lang="pl-PL" sz="2400" b="1" dirty="0" smtClean="0">
                <a:solidFill>
                  <a:srgbClr val="FF0000"/>
                </a:solidFill>
              </a:rPr>
              <a:t>wymaganie od uczniów konieczności sprawdzenia otrzymanego </a:t>
            </a:r>
            <a:r>
              <a:rPr lang="pl-PL" sz="2400" b="1" dirty="0" smtClean="0">
                <a:solidFill>
                  <a:srgbClr val="FF0000"/>
                </a:solidFill>
              </a:rPr>
              <a:t>wyniku z </a:t>
            </a:r>
            <a:r>
              <a:rPr lang="pl-PL" sz="2400" b="1" dirty="0" smtClean="0">
                <a:solidFill>
                  <a:srgbClr val="FF0000"/>
                </a:solidFill>
              </a:rPr>
              <a:t>warunkami zadania</a:t>
            </a:r>
            <a:r>
              <a:rPr lang="pl-PL" sz="2400" b="1" dirty="0" smtClean="0">
                <a:solidFill>
                  <a:srgbClr val="009999"/>
                </a:solidFill>
              </a:rPr>
              <a:t>.</a:t>
            </a:r>
            <a:r>
              <a:rPr lang="pl-PL" sz="2400" dirty="0" smtClean="0">
                <a:solidFill>
                  <a:srgbClr val="009999"/>
                </a:solidFill>
              </a:rPr>
              <a:t> </a:t>
            </a:r>
          </a:p>
          <a:p>
            <a:r>
              <a:rPr lang="pl-PL" sz="2400" b="1" dirty="0" smtClean="0">
                <a:solidFill>
                  <a:srgbClr val="009999"/>
                </a:solidFill>
              </a:rPr>
              <a:t>Dobrze byłoby kształtować świadomość,  </a:t>
            </a:r>
            <a:r>
              <a:rPr lang="pl-PL" sz="2400" b="1" dirty="0" smtClean="0">
                <a:solidFill>
                  <a:srgbClr val="009999"/>
                </a:solidFill>
              </a:rPr>
              <a:t>że </a:t>
            </a:r>
            <a:r>
              <a:rPr lang="pl-PL" sz="2400" b="1" dirty="0" smtClean="0">
                <a:solidFill>
                  <a:srgbClr val="009999"/>
                </a:solidFill>
              </a:rPr>
              <a:t>sprawdzenie sensowności końcowego rezultatu stanowi część </a:t>
            </a:r>
            <a:r>
              <a:rPr lang="pl-PL" sz="2400" b="1" dirty="0" smtClean="0">
                <a:solidFill>
                  <a:srgbClr val="009999"/>
                </a:solidFill>
              </a:rPr>
              <a:t>rozwiązania.</a:t>
            </a:r>
            <a:endParaRPr lang="pl-PL" sz="2400" dirty="0">
              <a:solidFill>
                <a:srgbClr val="009999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742A1-0ED6-47FD-9273-C68DF2C9425A}" type="slidenum">
              <a:rPr lang="pl-PL" smtClean="0"/>
              <a:pPr>
                <a:defRPr/>
              </a:pPr>
              <a:t>37</a:t>
            </a:fld>
            <a:endParaRPr lang="pl-PL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Wnioski i rekomendacje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algn="just"/>
            <a:r>
              <a:rPr lang="pl-PL" sz="2800" dirty="0" smtClean="0"/>
              <a:t>Częstym zjawiskiem, ujawniającym się w wynikach egzaminu maturalnego z matematyki, </a:t>
            </a:r>
            <a:r>
              <a:rPr lang="pl-PL" sz="2800" b="1" dirty="0" smtClean="0"/>
              <a:t>jest </a:t>
            </a:r>
            <a:r>
              <a:rPr lang="pl-PL" sz="2800" b="1" dirty="0" smtClean="0">
                <a:solidFill>
                  <a:srgbClr val="FF0000"/>
                </a:solidFill>
              </a:rPr>
              <a:t>niedostateczne rozumienie pojęć i braki </a:t>
            </a:r>
            <a:r>
              <a:rPr lang="pl-PL" sz="2800" b="1" dirty="0" smtClean="0">
                <a:solidFill>
                  <a:srgbClr val="FF0000"/>
                </a:solidFill>
              </a:rPr>
              <a:t/>
            </a:r>
            <a:br>
              <a:rPr lang="pl-PL" sz="2800" b="1" dirty="0" smtClean="0">
                <a:solidFill>
                  <a:srgbClr val="FF0000"/>
                </a:solidFill>
              </a:rPr>
            </a:br>
            <a:r>
              <a:rPr lang="pl-PL" sz="2800" b="1" dirty="0" smtClean="0">
                <a:solidFill>
                  <a:srgbClr val="FF0000"/>
                </a:solidFill>
              </a:rPr>
              <a:t>w </a:t>
            </a:r>
            <a:r>
              <a:rPr lang="pl-PL" sz="2800" b="1" dirty="0" smtClean="0">
                <a:solidFill>
                  <a:srgbClr val="FF0000"/>
                </a:solidFill>
              </a:rPr>
              <a:t>opanowaniu umiejętności, przypisanych </a:t>
            </a:r>
            <a:r>
              <a:rPr lang="pl-PL" sz="2800" b="1" dirty="0" smtClean="0">
                <a:solidFill>
                  <a:srgbClr val="FF0000"/>
                </a:solidFill>
              </a:rPr>
              <a:t/>
            </a:r>
            <a:br>
              <a:rPr lang="pl-PL" sz="2800" b="1" dirty="0" smtClean="0">
                <a:solidFill>
                  <a:srgbClr val="FF0000"/>
                </a:solidFill>
              </a:rPr>
            </a:br>
            <a:r>
              <a:rPr lang="pl-PL" sz="2800" b="1" dirty="0" smtClean="0">
                <a:solidFill>
                  <a:srgbClr val="FF0000"/>
                </a:solidFill>
              </a:rPr>
              <a:t>w </a:t>
            </a:r>
            <a:r>
              <a:rPr lang="pl-PL" sz="2800" b="1" dirty="0" smtClean="0">
                <a:solidFill>
                  <a:srgbClr val="FF0000"/>
                </a:solidFill>
              </a:rPr>
              <a:t>podstawie programowej do niższych etapów edukacyjnych, zwłaszcza gimnazjum</a:t>
            </a:r>
            <a:r>
              <a:rPr lang="pl-PL" sz="2800" b="1" dirty="0" smtClean="0"/>
              <a:t>. </a:t>
            </a:r>
            <a:endParaRPr lang="pl-PL" sz="2800" b="1" dirty="0" smtClean="0"/>
          </a:p>
          <a:p>
            <a:pPr algn="just"/>
            <a:r>
              <a:rPr lang="pl-PL" sz="2800" dirty="0" smtClean="0">
                <a:solidFill>
                  <a:srgbClr val="009999"/>
                </a:solidFill>
              </a:rPr>
              <a:t>Niezwykle </a:t>
            </a:r>
            <a:r>
              <a:rPr lang="pl-PL" sz="2800" dirty="0" smtClean="0">
                <a:solidFill>
                  <a:srgbClr val="009999"/>
                </a:solidFill>
              </a:rPr>
              <a:t>ważne pozostaje </a:t>
            </a:r>
            <a:r>
              <a:rPr lang="pl-PL" sz="2800" b="1" dirty="0" smtClean="0">
                <a:solidFill>
                  <a:srgbClr val="009999"/>
                </a:solidFill>
              </a:rPr>
              <a:t>rzetelne </a:t>
            </a:r>
            <a:r>
              <a:rPr lang="pl-PL" sz="2800" b="1" dirty="0" smtClean="0">
                <a:solidFill>
                  <a:srgbClr val="FF0000"/>
                </a:solidFill>
              </a:rPr>
              <a:t>diagnozowanie</a:t>
            </a:r>
            <a:r>
              <a:rPr lang="pl-PL" sz="2800" b="1" dirty="0" smtClean="0">
                <a:solidFill>
                  <a:srgbClr val="009999"/>
                </a:solidFill>
              </a:rPr>
              <a:t> przez nauczycieli szkół </a:t>
            </a:r>
            <a:r>
              <a:rPr lang="pl-PL" sz="2800" b="1" dirty="0" err="1" smtClean="0">
                <a:solidFill>
                  <a:srgbClr val="009999"/>
                </a:solidFill>
              </a:rPr>
              <a:t>ponadgimnazjalnych</a:t>
            </a:r>
            <a:r>
              <a:rPr lang="pl-PL" sz="2800" b="1" dirty="0" smtClean="0">
                <a:solidFill>
                  <a:srgbClr val="009999"/>
                </a:solidFill>
              </a:rPr>
              <a:t> stopnia opanowania właściwych umiejętności przez absolwentów gimnazjów. </a:t>
            </a:r>
            <a:endParaRPr lang="pl-PL" sz="2800" dirty="0">
              <a:solidFill>
                <a:srgbClr val="009999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742A1-0ED6-47FD-9273-C68DF2C9425A}" type="slidenum">
              <a:rPr lang="pl-PL" smtClean="0"/>
              <a:pPr>
                <a:defRPr/>
              </a:pPr>
              <a:t>38</a:t>
            </a:fld>
            <a:endParaRPr lang="pl-PL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Wnioski i rekomendacje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pl-PL" sz="2400" b="1" dirty="0" smtClean="0"/>
              <a:t>Poważne trudności sprawiają na maturze z matematyki </a:t>
            </a:r>
            <a:r>
              <a:rPr lang="pl-PL" sz="2400" b="1" dirty="0" smtClean="0">
                <a:solidFill>
                  <a:srgbClr val="FF0000"/>
                </a:solidFill>
              </a:rPr>
              <a:t>zadania wymagające przeprowadzenia rozumowania</a:t>
            </a:r>
            <a:r>
              <a:rPr lang="pl-PL" sz="2400" b="1" dirty="0" smtClean="0"/>
              <a:t>, prowadzącego do uzasadnienia prawdziwości twierdzenia lub własności obiektów matematycznych, szczególnie </a:t>
            </a: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2400" b="1" dirty="0" smtClean="0"/>
              <a:t>z </a:t>
            </a:r>
            <a:r>
              <a:rPr lang="pl-PL" sz="2400" b="1" dirty="0" smtClean="0"/>
              <a:t>zakresu algebry. </a:t>
            </a:r>
            <a:endParaRPr lang="pl-PL" sz="2400" b="1" dirty="0" smtClean="0"/>
          </a:p>
          <a:p>
            <a:r>
              <a:rPr lang="pl-PL" sz="2400" b="1" dirty="0" smtClean="0">
                <a:solidFill>
                  <a:srgbClr val="009999"/>
                </a:solidFill>
              </a:rPr>
              <a:t>Przed </a:t>
            </a:r>
            <a:r>
              <a:rPr lang="pl-PL" sz="2400" b="1" dirty="0" smtClean="0">
                <a:solidFill>
                  <a:srgbClr val="009999"/>
                </a:solidFill>
              </a:rPr>
              <a:t>nauczycielami stoi wyzwanie </a:t>
            </a:r>
            <a:r>
              <a:rPr lang="pl-PL" sz="2400" b="1" dirty="0" smtClean="0">
                <a:solidFill>
                  <a:srgbClr val="FF0000"/>
                </a:solidFill>
              </a:rPr>
              <a:t>oswajania uczniów z tego typu zagadnieniami</a:t>
            </a:r>
            <a:r>
              <a:rPr lang="pl-PL" sz="2400" b="1" dirty="0" smtClean="0">
                <a:solidFill>
                  <a:srgbClr val="009999"/>
                </a:solidFill>
              </a:rPr>
              <a:t>, tak by zmniejszać liczbę osób unikających zadań ze sformułowaniami „wykaż, że”, „udowodnij” itp. Dobrym sposobem może </a:t>
            </a:r>
            <a:r>
              <a:rPr lang="pl-PL" sz="2400" b="1" dirty="0" smtClean="0">
                <a:solidFill>
                  <a:srgbClr val="009999"/>
                </a:solidFill>
              </a:rPr>
              <a:t>być </a:t>
            </a:r>
            <a:r>
              <a:rPr lang="pl-PL" sz="2400" b="1" dirty="0" smtClean="0">
                <a:solidFill>
                  <a:srgbClr val="FF0000"/>
                </a:solidFill>
              </a:rPr>
              <a:t>na </a:t>
            </a:r>
            <a:r>
              <a:rPr lang="pl-PL" sz="2400" b="1" dirty="0" smtClean="0">
                <a:solidFill>
                  <a:srgbClr val="FF0000"/>
                </a:solidFill>
              </a:rPr>
              <a:t>początek wprowadzanie takich sformułowań do zadań wymagających zastosowania w rozwiązaniu jedynie metod dobrze opanowanych przez uczniów</a:t>
            </a:r>
            <a:r>
              <a:rPr lang="pl-PL" sz="2400" dirty="0" smtClean="0">
                <a:solidFill>
                  <a:srgbClr val="FF0000"/>
                </a:solidFill>
              </a:rPr>
              <a:t>. </a:t>
            </a:r>
            <a:endParaRPr lang="pl-PL" sz="2400" dirty="0">
              <a:solidFill>
                <a:srgbClr val="FF00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742A1-0ED6-47FD-9273-C68DF2C9425A}" type="slidenum">
              <a:rPr lang="pl-PL" smtClean="0"/>
              <a:pPr>
                <a:defRPr/>
              </a:pPr>
              <a:t>39</a:t>
            </a:fld>
            <a:endParaRPr lang="pl-PL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Wnioski i rekomendacje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algn="just"/>
            <a:r>
              <a:rPr lang="pl-PL" sz="2400" b="1" dirty="0" smtClean="0">
                <a:solidFill>
                  <a:srgbClr val="009999"/>
                </a:solidFill>
              </a:rPr>
              <a:t>Niezwykle ważne jest, by kształtować u uczniów świadomość, że rozwiązanie zadania to nie tylko ciąg równoważnych równań lub prowadzenie obliczeń, ale także rzetelne wytłumaczenie zależności, </a:t>
            </a:r>
            <a:r>
              <a:rPr lang="pl-PL" sz="2400" b="1" dirty="0" smtClean="0">
                <a:solidFill>
                  <a:srgbClr val="FF0000"/>
                </a:solidFill>
              </a:rPr>
              <a:t>opis wnioskowania i słowne uzasadnienia poprawności rozumowania</a:t>
            </a:r>
            <a:r>
              <a:rPr lang="pl-PL" sz="2400" b="1" dirty="0" smtClean="0">
                <a:solidFill>
                  <a:srgbClr val="009999"/>
                </a:solidFill>
              </a:rPr>
              <a:t>. Nauczyciel powinien wskazywać miejsca, </a:t>
            </a:r>
            <a:r>
              <a:rPr lang="pl-PL" sz="2400" b="1" dirty="0" smtClean="0">
                <a:solidFill>
                  <a:srgbClr val="009999"/>
                </a:solidFill>
              </a:rPr>
              <a:t>w </a:t>
            </a:r>
            <a:r>
              <a:rPr lang="pl-PL" sz="2400" b="1" dirty="0" smtClean="0">
                <a:solidFill>
                  <a:srgbClr val="009999"/>
                </a:solidFill>
              </a:rPr>
              <a:t>których brak stosownego zapisu obniża wartość rozwiązania lub wręcz je </a:t>
            </a:r>
            <a:r>
              <a:rPr lang="pl-PL" sz="2400" b="1" dirty="0" smtClean="0">
                <a:solidFill>
                  <a:srgbClr val="009999"/>
                </a:solidFill>
              </a:rPr>
              <a:t>dyskwalifikuje</a:t>
            </a:r>
            <a:r>
              <a:rPr lang="pl-PL" sz="2400" b="1" dirty="0" smtClean="0">
                <a:solidFill>
                  <a:srgbClr val="009999"/>
                </a:solidFill>
              </a:rPr>
              <a:t>. </a:t>
            </a:r>
            <a:endParaRPr lang="pl-PL" sz="2400" dirty="0" smtClean="0">
              <a:solidFill>
                <a:srgbClr val="009999"/>
              </a:solidFill>
            </a:endParaRPr>
          </a:p>
          <a:p>
            <a:pPr algn="just"/>
            <a:r>
              <a:rPr lang="pl-PL" sz="2400" b="1" dirty="0" smtClean="0">
                <a:solidFill>
                  <a:srgbClr val="009999"/>
                </a:solidFill>
              </a:rPr>
              <a:t>Szczególne miejsce w nauczaniu matematyki należy poświęcić </a:t>
            </a:r>
            <a:r>
              <a:rPr lang="pl-PL" sz="2400" b="1" dirty="0" smtClean="0">
                <a:solidFill>
                  <a:srgbClr val="FF0000"/>
                </a:solidFill>
              </a:rPr>
              <a:t>zagadnieniom wieloetapowym</a:t>
            </a:r>
            <a:r>
              <a:rPr lang="pl-PL" sz="2400" b="1" dirty="0" smtClean="0">
                <a:solidFill>
                  <a:srgbClr val="009999"/>
                </a:solidFill>
              </a:rPr>
              <a:t>. Jak wskazują wyniki matury największą trudność </a:t>
            </a:r>
            <a:r>
              <a:rPr lang="pl-PL" sz="2400" b="1" dirty="0" smtClean="0">
                <a:solidFill>
                  <a:srgbClr val="009999"/>
                </a:solidFill>
              </a:rPr>
              <a:t>stanowią zadania </a:t>
            </a:r>
            <a:r>
              <a:rPr lang="pl-PL" sz="2400" b="1" dirty="0" smtClean="0">
                <a:solidFill>
                  <a:srgbClr val="009999"/>
                </a:solidFill>
              </a:rPr>
              <a:t>wymagające opracowania i zrealizowania kilkuetapowej strategii</a:t>
            </a:r>
            <a:r>
              <a:rPr lang="pl-PL" sz="2400" dirty="0" smtClean="0">
                <a:solidFill>
                  <a:srgbClr val="009999"/>
                </a:solidFill>
              </a:rPr>
              <a:t>. </a:t>
            </a:r>
          </a:p>
          <a:p>
            <a:endParaRPr lang="pl-PL" sz="24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742A1-0ED6-47FD-9273-C68DF2C9425A}" type="slidenum">
              <a:rPr lang="pl-PL" smtClean="0"/>
              <a:pPr>
                <a:defRPr/>
              </a:pPr>
              <a:t>40</a:t>
            </a:fld>
            <a:endParaRPr lang="pl-PL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Wnioski i rekomendacje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algn="just"/>
            <a:r>
              <a:rPr lang="pl-PL" sz="2800" b="1" dirty="0" smtClean="0">
                <a:solidFill>
                  <a:srgbClr val="009999"/>
                </a:solidFill>
              </a:rPr>
              <a:t>W przypadku uczniów przejawiających szczególne opory </a:t>
            </a:r>
            <a:r>
              <a:rPr lang="pl-PL" sz="2800" b="1" dirty="0" smtClean="0">
                <a:solidFill>
                  <a:srgbClr val="009999"/>
                </a:solidFill>
              </a:rPr>
              <a:t>w </a:t>
            </a:r>
            <a:r>
              <a:rPr lang="pl-PL" sz="2800" b="1" dirty="0" smtClean="0">
                <a:solidFill>
                  <a:srgbClr val="009999"/>
                </a:solidFill>
              </a:rPr>
              <a:t>przełamywaniu barier w rozwiązywaniu zagadnień kilkuetapowych można częściej </a:t>
            </a:r>
            <a:r>
              <a:rPr lang="pl-PL" sz="2800" b="1" dirty="0" smtClean="0">
                <a:solidFill>
                  <a:srgbClr val="FF0000"/>
                </a:solidFill>
              </a:rPr>
              <a:t>tak dobierać </a:t>
            </a:r>
            <a:r>
              <a:rPr lang="pl-PL" sz="2800" b="1" dirty="0" smtClean="0">
                <a:solidFill>
                  <a:srgbClr val="FF0000"/>
                </a:solidFill>
              </a:rPr>
              <a:t>problemy, by </a:t>
            </a:r>
            <a:r>
              <a:rPr lang="pl-PL" sz="2800" b="1" dirty="0" smtClean="0">
                <a:solidFill>
                  <a:srgbClr val="FF0000"/>
                </a:solidFill>
              </a:rPr>
              <a:t>rozwiązanie wymagało na niektórych </a:t>
            </a:r>
            <a:r>
              <a:rPr lang="pl-PL" sz="2800" b="1" dirty="0" smtClean="0">
                <a:solidFill>
                  <a:srgbClr val="FF0000"/>
                </a:solidFill>
              </a:rPr>
              <a:t>etapach </a:t>
            </a:r>
            <a:r>
              <a:rPr lang="pl-PL" sz="2800" b="1" dirty="0" smtClean="0">
                <a:solidFill>
                  <a:srgbClr val="FF0000"/>
                </a:solidFill>
              </a:rPr>
              <a:t>takich umiejętności, które już wcześniej zostały dobrze opanowane. </a:t>
            </a:r>
            <a:endParaRPr lang="pl-PL" sz="2800" dirty="0" smtClean="0">
              <a:solidFill>
                <a:srgbClr val="FF0000"/>
              </a:solidFill>
            </a:endParaRPr>
          </a:p>
          <a:p>
            <a:endParaRPr lang="pl-PL" sz="2800" dirty="0">
              <a:solidFill>
                <a:srgbClr val="009999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742A1-0ED6-47FD-9273-C68DF2C9425A}" type="slidenum">
              <a:rPr lang="pl-PL" smtClean="0"/>
              <a:pPr>
                <a:defRPr/>
              </a:pPr>
              <a:t>41</a:t>
            </a:fld>
            <a:endParaRPr lang="pl-PL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FCD288-84E7-4C40-8AB4-A004900B3F97}" type="slidenum">
              <a:rPr lang="pl-PL" smtClean="0"/>
              <a:pPr>
                <a:defRPr/>
              </a:pPr>
              <a:t>42</a:t>
            </a:fld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1115616" y="1556792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rgbClr val="FF0000"/>
                </a:solidFill>
                <a:latin typeface="+mn-lt"/>
              </a:rPr>
              <a:t>Zadania nauczyciela wynikające ze zmian w prawie oświatowym</a:t>
            </a:r>
            <a:endParaRPr lang="pl-PL" sz="36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sp>
        <p:nvSpPr>
          <p:cNvPr id="20483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1378A29-A2DF-4FF8-B016-AD2FB6758F6F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pl-PL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404813"/>
            <a:ext cx="7207250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1628775"/>
            <a:ext cx="8067675" cy="37147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4B5F8E-CE87-4003-882E-45BE605120AB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pl-PL" smtClean="0"/>
          </a:p>
        </p:txBody>
      </p:sp>
      <p:pic>
        <p:nvPicPr>
          <p:cNvPr id="2150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981075"/>
            <a:ext cx="7791450" cy="3657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D9C36B-ECAE-4740-8E72-C4A319D088E6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pl-PL" smtClean="0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341438"/>
            <a:ext cx="8326437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FB7E5C-CA57-4118-BDE6-34B3E984638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pl-PL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908050"/>
            <a:ext cx="81248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2997200"/>
            <a:ext cx="82200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>
                <a:solidFill>
                  <a:srgbClr val="FF0000"/>
                </a:solidFill>
              </a:rPr>
              <a:t/>
            </a:r>
            <a:br>
              <a:rPr lang="pl-PL" smtClean="0">
                <a:solidFill>
                  <a:srgbClr val="FF0000"/>
                </a:solidFill>
              </a:rPr>
            </a:br>
            <a:endParaRPr lang="pl-PL" smtClean="0">
              <a:solidFill>
                <a:srgbClr val="FF0000"/>
              </a:solidFill>
            </a:endParaRPr>
          </a:p>
        </p:txBody>
      </p:sp>
      <p:sp>
        <p:nvSpPr>
          <p:cNvPr id="24579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1CDC73-0FF2-4A6E-8404-715E0BA03BE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pl-PL" smtClean="0"/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88913"/>
            <a:ext cx="8124825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8D1802-74BB-4218-8307-B64B995AE2F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pl-PL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836613"/>
            <a:ext cx="789622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7F7888-A78B-444E-972E-C02F492CCDC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pl-PL" smtClean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04813"/>
            <a:ext cx="822007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7EE85F-41F8-4D15-A65D-B6349F0FCEF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pl-PL" smtClean="0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836613"/>
            <a:ext cx="80010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8BFCC55-887E-47E4-8C47-DD22B2AEFF50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pl-PL" smtClean="0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0"/>
            <a:ext cx="8315325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pole tekstowe 3"/>
          <p:cNvSpPr txBox="1">
            <a:spLocks noChangeArrowheads="1"/>
          </p:cNvSpPr>
          <p:nvPr/>
        </p:nvSpPr>
        <p:spPr bwMode="auto">
          <a:xfrm>
            <a:off x="3348038" y="5229225"/>
            <a:ext cx="360362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4BA9EB-9F67-411F-88BD-69144A954AE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pl-PL" smtClean="0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981075"/>
            <a:ext cx="791527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FC97BC-951F-400F-9C7A-3000D034F32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pl-PL" smtClean="0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836613"/>
            <a:ext cx="8181975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DF5B1B-7968-4338-B0BF-2C379BE2F360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pl-PL" smtClean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196975"/>
            <a:ext cx="787717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1AC1D2-DAD8-4454-94A3-4F3748C1BA3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pl-PL" smtClean="0"/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0728"/>
            <a:ext cx="80391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Rozdział 2 (fragmenty)</a:t>
            </a:r>
          </a:p>
        </p:txBody>
      </p:sp>
      <p:sp>
        <p:nvSpPr>
          <p:cNvPr id="33795" name="Symbol zastępczy zawartości 4"/>
          <p:cNvSpPr>
            <a:spLocks noGrp="1"/>
          </p:cNvSpPr>
          <p:nvPr>
            <p:ph idx="1"/>
          </p:nvPr>
        </p:nvSpPr>
        <p:spPr>
          <a:xfrm>
            <a:off x="468313" y="2332038"/>
            <a:ext cx="8229600" cy="4525962"/>
          </a:xfrm>
        </p:spPr>
        <p:txBody>
          <a:bodyPr/>
          <a:lstStyle/>
          <a:p>
            <a:r>
              <a:rPr lang="pl-PL" smtClean="0"/>
              <a:t>Ocenianie, klasyfikowanie i promowanie uczniów w szkołach publicznych dla dzieci </a:t>
            </a:r>
            <a:br>
              <a:rPr lang="pl-PL" smtClean="0"/>
            </a:br>
            <a:r>
              <a:rPr lang="pl-PL" smtClean="0"/>
              <a:t>i młodzieży</a:t>
            </a:r>
          </a:p>
        </p:txBody>
      </p:sp>
      <p:sp>
        <p:nvSpPr>
          <p:cNvPr id="33796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BF5AFC-17B4-4945-8AC1-73294BD7F0E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 marL="514350" indent="-514350" algn="just">
              <a:buFont typeface="Arial" charset="0"/>
              <a:buNone/>
            </a:pPr>
            <a:r>
              <a:rPr lang="pl-PL" sz="2200" dirty="0" smtClean="0"/>
              <a:t>§ 3. </a:t>
            </a:r>
            <a:r>
              <a:rPr lang="pl-PL" sz="2200" dirty="0" smtClean="0">
                <a:solidFill>
                  <a:srgbClr val="FF0000"/>
                </a:solidFill>
              </a:rPr>
              <a:t>Wymagania edukacyjne, dostosowuje się do indywidualnych potrzeb rozwojowych i edukacyjnych oraz możliwości psychofizycznych ucznia</a:t>
            </a:r>
            <a:r>
              <a:rPr lang="pl-PL" sz="2200" dirty="0" smtClean="0"/>
              <a:t>:</a:t>
            </a:r>
          </a:p>
          <a:p>
            <a:pPr marL="514350" indent="-514350" algn="just">
              <a:buFont typeface="Arial" charset="0"/>
              <a:buNone/>
            </a:pPr>
            <a:r>
              <a:rPr lang="pl-PL" sz="2200" dirty="0" smtClean="0"/>
              <a:t>1) posiadającego orzeczenie o potrzebie kształcenia specjalnego </a:t>
            </a:r>
            <a:br>
              <a:rPr lang="pl-PL" sz="2200" dirty="0" smtClean="0"/>
            </a:br>
            <a:r>
              <a:rPr lang="pl-PL" sz="2200" dirty="0" smtClean="0"/>
              <a:t>– na podstawie tego orzeczenia oraz ustaleń zawartych  </a:t>
            </a:r>
            <a:br>
              <a:rPr lang="pl-PL" sz="2200" dirty="0" smtClean="0"/>
            </a:br>
            <a:r>
              <a:rPr lang="pl-PL" sz="2200" dirty="0" smtClean="0"/>
              <a:t>w indywidualnym programie edukacyjno-terapeutycznym;</a:t>
            </a:r>
          </a:p>
          <a:p>
            <a:pPr marL="514350" indent="-514350" algn="just">
              <a:buFont typeface="Arial" charset="0"/>
              <a:buNone/>
            </a:pPr>
            <a:r>
              <a:rPr lang="pl-PL" sz="2200" dirty="0" smtClean="0"/>
              <a:t>2) posiadającego orzeczenie o potrzebie indywidualnego nauczania </a:t>
            </a:r>
            <a:br>
              <a:rPr lang="pl-PL" sz="2200" dirty="0" smtClean="0"/>
            </a:br>
            <a:r>
              <a:rPr lang="pl-PL" sz="2200" dirty="0" smtClean="0"/>
              <a:t>– na podstawie tego orzeczenia;</a:t>
            </a:r>
          </a:p>
          <a:p>
            <a:pPr marL="514350" indent="-514350" algn="just">
              <a:buFont typeface="Arial" charset="0"/>
              <a:buNone/>
            </a:pPr>
            <a:r>
              <a:rPr lang="pl-PL" sz="2200" dirty="0" smtClean="0"/>
              <a:t>3) posiadającego opinię poradni psychologiczno-pedagogicznej, w tym poradni specjalistycznej, o specyficznych trudnościach w uczeniu się lub inną opinię poradni psychologiczno-pedagogicznej, w tym poradni specjalistycznej, wskazującą na potrzebę takiego dostosowania – na podstawie tej opinii;</a:t>
            </a:r>
          </a:p>
        </p:txBody>
      </p:sp>
      <p:sp>
        <p:nvSpPr>
          <p:cNvPr id="34819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07AC13-27B7-48B5-BB71-5224A837597E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pl-PL" sz="2400" dirty="0" smtClean="0"/>
              <a:t>4) </a:t>
            </a:r>
            <a:r>
              <a:rPr lang="pl-PL" sz="2400" dirty="0" smtClean="0">
                <a:solidFill>
                  <a:srgbClr val="FF0000"/>
                </a:solidFill>
              </a:rPr>
              <a:t>nieposiadającego orzeczenia lub opinii </a:t>
            </a:r>
            <a:r>
              <a:rPr lang="pl-PL" sz="2400" dirty="0" smtClean="0"/>
              <a:t>wymienionych w pkt. 1–3, który jest objęty pomocą psychologiczno -pedagogiczną w szkole – na podstawie rozpoznania indywidualnych potrzeb rozwojowych i edukacyjnych oraz indywidualnych możliwości psychofizycznych ucznia dokonanego przez nauczycieli </a:t>
            </a:r>
            <a:br>
              <a:rPr lang="pl-PL" sz="2400" dirty="0" smtClean="0"/>
            </a:br>
            <a:r>
              <a:rPr lang="pl-PL" sz="2400" dirty="0" smtClean="0"/>
              <a:t>i specjalistów;</a:t>
            </a:r>
          </a:p>
          <a:p>
            <a:pPr algn="just">
              <a:buFont typeface="Arial" charset="0"/>
              <a:buNone/>
            </a:pPr>
            <a:endParaRPr lang="pl-PL" sz="2400" dirty="0" smtClean="0"/>
          </a:p>
          <a:p>
            <a:pPr algn="just">
              <a:buFont typeface="Arial" charset="0"/>
              <a:buNone/>
            </a:pPr>
            <a:r>
              <a:rPr lang="pl-PL" sz="2400" dirty="0" smtClean="0"/>
              <a:t>5) posiadającego opinię lekarza o ograniczonych możliwościach wykonywania przez ucznia określonych ćwiczeń fizycznych </a:t>
            </a:r>
            <a:br>
              <a:rPr lang="pl-PL" sz="2400" dirty="0" smtClean="0"/>
            </a:br>
            <a:r>
              <a:rPr lang="pl-PL" sz="2400" dirty="0" smtClean="0"/>
              <a:t>na zajęciach wychowania fizycznego – na podstawie tej opinii.</a:t>
            </a:r>
          </a:p>
        </p:txBody>
      </p:sp>
      <p:sp>
        <p:nvSpPr>
          <p:cNvPr id="35843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EFF4C7-6A5E-4A47-8887-7FF0EB78DCE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zawartości 2"/>
          <p:cNvSpPr>
            <a:spLocks noGrp="1"/>
          </p:cNvSpPr>
          <p:nvPr>
            <p:ph idx="1"/>
          </p:nvPr>
        </p:nvSpPr>
        <p:spPr>
          <a:xfrm>
            <a:off x="468313" y="188913"/>
            <a:ext cx="8229600" cy="5483225"/>
          </a:xfrm>
        </p:spPr>
        <p:txBody>
          <a:bodyPr/>
          <a:lstStyle/>
          <a:p>
            <a:pPr marL="514350" indent="-514350" algn="just">
              <a:buFont typeface="Arial" charset="0"/>
              <a:buNone/>
            </a:pPr>
            <a:r>
              <a:rPr lang="pl-PL" sz="2200" dirty="0" smtClean="0"/>
              <a:t>§ 9. 1. Począwszy od klasy IV szkoły podstawowej, roczne, </a:t>
            </a:r>
            <a:br>
              <a:rPr lang="pl-PL" sz="2200" dirty="0" smtClean="0"/>
            </a:br>
            <a:r>
              <a:rPr lang="pl-PL" sz="2200" dirty="0" smtClean="0"/>
              <a:t>a w szkole policealnej – semestralne, oraz końcowe oceny klasyfikacyjne z zajęć edukacyjnych, ustala się w stopniach według następującej skali:</a:t>
            </a:r>
          </a:p>
          <a:p>
            <a:pPr marL="1314450" lvl="2" indent="-514350" algn="just">
              <a:buFont typeface="Arial" charset="0"/>
              <a:buNone/>
            </a:pPr>
            <a:r>
              <a:rPr lang="pl-PL" sz="2200" dirty="0" smtClean="0"/>
              <a:t>1) stopień celujący – 6;</a:t>
            </a:r>
          </a:p>
          <a:p>
            <a:pPr marL="1314450" lvl="2" indent="-514350" algn="just">
              <a:buFont typeface="Arial" charset="0"/>
              <a:buNone/>
            </a:pPr>
            <a:r>
              <a:rPr lang="pl-PL" sz="2200" dirty="0" smtClean="0"/>
              <a:t>2) stopień bardzo dobry – 5;</a:t>
            </a:r>
          </a:p>
          <a:p>
            <a:pPr marL="1314450" lvl="2" indent="-514350" algn="just">
              <a:buFont typeface="Arial" charset="0"/>
              <a:buNone/>
            </a:pPr>
            <a:r>
              <a:rPr lang="pl-PL" sz="2200" dirty="0" smtClean="0"/>
              <a:t>3) stopień dobry – 4;</a:t>
            </a:r>
          </a:p>
          <a:p>
            <a:pPr marL="1314450" lvl="2" indent="-514350" algn="just">
              <a:buFont typeface="Arial" charset="0"/>
              <a:buNone/>
            </a:pPr>
            <a:r>
              <a:rPr lang="pl-PL" sz="2200" dirty="0" smtClean="0"/>
              <a:t>4) stopień dostateczny – 3;</a:t>
            </a:r>
          </a:p>
          <a:p>
            <a:pPr marL="1314450" lvl="2" indent="-514350" algn="just">
              <a:buFont typeface="Arial" charset="0"/>
              <a:buNone/>
            </a:pPr>
            <a:r>
              <a:rPr lang="pl-PL" sz="2200" dirty="0" smtClean="0"/>
              <a:t>5) stopień dopuszczający – 2;</a:t>
            </a:r>
          </a:p>
          <a:p>
            <a:pPr marL="1314450" lvl="2" indent="-514350" algn="just">
              <a:buFont typeface="Arial" charset="0"/>
              <a:buNone/>
            </a:pPr>
            <a:r>
              <a:rPr lang="pl-PL" sz="2200" dirty="0" smtClean="0"/>
              <a:t>6) stopień niedostateczny – 1.</a:t>
            </a:r>
          </a:p>
          <a:p>
            <a:pPr marL="514350" indent="-514350" algn="just">
              <a:buFont typeface="Arial" charset="0"/>
              <a:buNone/>
            </a:pPr>
            <a:r>
              <a:rPr lang="pl-PL" sz="2200" dirty="0" smtClean="0"/>
              <a:t>2. Pozytywnymi ocenami klasyfikacyjnymi są oceny ustalone </a:t>
            </a:r>
            <a:br>
              <a:rPr lang="pl-PL" sz="2200" dirty="0" smtClean="0"/>
            </a:br>
            <a:r>
              <a:rPr lang="pl-PL" sz="2200" dirty="0" smtClean="0"/>
              <a:t>w stopniach, o których mowa w ust. 1 </a:t>
            </a:r>
            <a:r>
              <a:rPr lang="pl-PL" sz="2200" dirty="0" err="1" smtClean="0"/>
              <a:t>pkt</a:t>
            </a:r>
            <a:r>
              <a:rPr lang="pl-PL" sz="2200" dirty="0" smtClean="0"/>
              <a:t> 1–5.</a:t>
            </a:r>
          </a:p>
          <a:p>
            <a:pPr marL="514350" indent="-514350" algn="just">
              <a:buFont typeface="Arial" charset="0"/>
              <a:buNone/>
            </a:pPr>
            <a:r>
              <a:rPr lang="pl-PL" sz="2200" dirty="0" smtClean="0"/>
              <a:t>3. Negatywną oceną klasyfikacyjną jest ocena ustalona w stopniu, </a:t>
            </a:r>
            <a:br>
              <a:rPr lang="pl-PL" sz="2200" dirty="0" smtClean="0"/>
            </a:br>
            <a:r>
              <a:rPr lang="pl-PL" sz="2200" dirty="0" smtClean="0"/>
              <a:t>o którym mowa w ust. 1 </a:t>
            </a:r>
            <a:r>
              <a:rPr lang="pl-PL" sz="2200" dirty="0" err="1" smtClean="0"/>
              <a:t>pkt</a:t>
            </a:r>
            <a:r>
              <a:rPr lang="pl-PL" sz="2200" dirty="0" smtClean="0"/>
              <a:t> 6.</a:t>
            </a:r>
          </a:p>
        </p:txBody>
      </p:sp>
      <p:sp>
        <p:nvSpPr>
          <p:cNvPr id="36867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B0CA02-FE0D-438C-A099-83A1294A3C5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l-PL" b="1" smtClean="0"/>
              <a:t>§ 10. Śródroczna i roczna opisowa ocena klasyfikacyjna z zajęć edukacyjnych</a:t>
            </a:r>
            <a:r>
              <a:rPr lang="pl-PL" smtClean="0"/>
              <a:t> </a:t>
            </a:r>
            <a:r>
              <a:rPr lang="pl-PL" smtClean="0">
                <a:solidFill>
                  <a:srgbClr val="FF0000"/>
                </a:solidFill>
              </a:rPr>
              <a:t>uwzględnia poziom i postępy </a:t>
            </a:r>
            <a:r>
              <a:rPr lang="pl-PL" smtClean="0"/>
              <a:t>w opanowaniu przez ucznia wiadomości i umiejętności </a:t>
            </a:r>
            <a:br>
              <a:rPr lang="pl-PL" smtClean="0"/>
            </a:br>
            <a:r>
              <a:rPr lang="pl-PL" smtClean="0"/>
              <a:t>w stosunku do odpowiednio wymagań </a:t>
            </a:r>
            <a:br>
              <a:rPr lang="pl-PL" smtClean="0"/>
            </a:br>
            <a:r>
              <a:rPr lang="pl-PL" smtClean="0"/>
              <a:t>i efektów kształcenia dla danego etapu edukacyjnego oraz </a:t>
            </a:r>
            <a:r>
              <a:rPr lang="pl-PL" smtClean="0">
                <a:solidFill>
                  <a:srgbClr val="FF0000"/>
                </a:solidFill>
              </a:rPr>
              <a:t>wskazuje potrzeby rozwojowe i edukacyjne </a:t>
            </a:r>
            <a:r>
              <a:rPr lang="pl-PL" smtClean="0"/>
              <a:t>ucznia związane </a:t>
            </a:r>
            <a:br>
              <a:rPr lang="pl-PL" smtClean="0"/>
            </a:br>
            <a:r>
              <a:rPr lang="pl-PL" smtClean="0"/>
              <a:t>z przezwyciężaniem trudności w nauce </a:t>
            </a:r>
            <a:br>
              <a:rPr lang="pl-PL" smtClean="0"/>
            </a:br>
            <a:r>
              <a:rPr lang="pl-PL" smtClean="0"/>
              <a:t>lub rozwijaniem uzdolnień.</a:t>
            </a:r>
          </a:p>
        </p:txBody>
      </p:sp>
      <p:sp>
        <p:nvSpPr>
          <p:cNvPr id="37891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4785ED6-B9F5-4D81-924A-CF0AFF90FB2C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pl-PL" sz="2800" smtClean="0"/>
              <a:t>§ 13. 1. Śródroczna i roczna ocena klasyfikacyjna zachowania uwzględnia następujące podstawowe obszary:</a:t>
            </a:r>
          </a:p>
          <a:p>
            <a:pPr marL="914400" lvl="1" indent="-514350">
              <a:buFont typeface="Arial" charset="0"/>
              <a:buNone/>
            </a:pPr>
            <a:r>
              <a:rPr lang="pl-PL" sz="2400" smtClean="0"/>
              <a:t>1) wywiązywanie się z obowiązków ucznia;</a:t>
            </a:r>
          </a:p>
          <a:p>
            <a:pPr marL="914400" lvl="1" indent="-514350">
              <a:buFont typeface="Arial" charset="0"/>
              <a:buNone/>
            </a:pPr>
            <a:r>
              <a:rPr lang="pl-PL" sz="2400" smtClean="0"/>
              <a:t>2) postępowanie zgodne z dobrem społeczności szkolnej;</a:t>
            </a:r>
          </a:p>
          <a:p>
            <a:pPr marL="914400" lvl="1" indent="-514350">
              <a:buFont typeface="Arial" charset="0"/>
              <a:buNone/>
            </a:pPr>
            <a:r>
              <a:rPr lang="pl-PL" sz="2400" smtClean="0"/>
              <a:t>3) dbałość o honor i tradycje szkoły;</a:t>
            </a:r>
          </a:p>
          <a:p>
            <a:pPr marL="914400" lvl="1" indent="-514350">
              <a:buFont typeface="Arial" charset="0"/>
              <a:buNone/>
            </a:pPr>
            <a:r>
              <a:rPr lang="pl-PL" sz="2400" smtClean="0"/>
              <a:t>4) dbałość o piękno mowy ojczystej;</a:t>
            </a:r>
          </a:p>
          <a:p>
            <a:pPr marL="914400" lvl="1" indent="-514350">
              <a:buFont typeface="Arial" charset="0"/>
              <a:buNone/>
            </a:pPr>
            <a:r>
              <a:rPr lang="pl-PL" sz="2400" smtClean="0"/>
              <a:t>5) dbałość o bezpieczeństwo i zdrowie własne oraz innych osób;</a:t>
            </a:r>
          </a:p>
          <a:p>
            <a:pPr marL="914400" lvl="1" indent="-514350">
              <a:buFont typeface="Arial" charset="0"/>
              <a:buNone/>
            </a:pPr>
            <a:r>
              <a:rPr lang="pl-PL" sz="2400" smtClean="0"/>
              <a:t>6) godne, kulturalne zachowanie się w szkole i poza nią;</a:t>
            </a:r>
          </a:p>
          <a:p>
            <a:pPr marL="914400" lvl="1" indent="-514350">
              <a:buFont typeface="Arial" charset="0"/>
              <a:buNone/>
            </a:pPr>
            <a:r>
              <a:rPr lang="pl-PL" sz="2400" smtClean="0"/>
              <a:t>7) okazywanie szacunku innym osobom.</a:t>
            </a:r>
          </a:p>
        </p:txBody>
      </p:sp>
      <p:sp>
        <p:nvSpPr>
          <p:cNvPr id="38915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9D74259-4B64-44C0-9D05-784F2B6C970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ymbol zastępczy zawartości 2"/>
          <p:cNvSpPr>
            <a:spLocks noGrp="1"/>
          </p:cNvSpPr>
          <p:nvPr>
            <p:ph idx="1"/>
          </p:nvPr>
        </p:nvSpPr>
        <p:spPr>
          <a:xfrm>
            <a:off x="468313" y="333375"/>
            <a:ext cx="8229600" cy="5483225"/>
          </a:xfrm>
        </p:spPr>
        <p:txBody>
          <a:bodyPr/>
          <a:lstStyle/>
          <a:p>
            <a:pPr marL="514350" indent="-514350" algn="just">
              <a:buFont typeface="Arial" charset="0"/>
              <a:buNone/>
            </a:pPr>
            <a:r>
              <a:rPr lang="pl-PL" sz="2400" dirty="0" smtClean="0"/>
              <a:t>2. </a:t>
            </a:r>
            <a:r>
              <a:rPr lang="pl-PL" sz="2200" dirty="0" smtClean="0"/>
              <a:t>Począwszy od klasy IV szkoły podstawowej, roczną i końcową ocenę klasyfikacyjną zachowania ustala się według następującej skali:</a:t>
            </a:r>
          </a:p>
          <a:p>
            <a:pPr marL="914400" lvl="1" indent="-514350" algn="just">
              <a:buFont typeface="Arial" charset="0"/>
              <a:buNone/>
            </a:pPr>
            <a:r>
              <a:rPr lang="pl-PL" sz="2200" dirty="0" smtClean="0"/>
              <a:t>1) wzorowe;</a:t>
            </a:r>
          </a:p>
          <a:p>
            <a:pPr marL="914400" lvl="1" indent="-514350" algn="just">
              <a:buFont typeface="Arial" charset="0"/>
              <a:buNone/>
            </a:pPr>
            <a:r>
              <a:rPr lang="pl-PL" sz="2200" dirty="0" smtClean="0"/>
              <a:t>2) bardzo dobre;</a:t>
            </a:r>
          </a:p>
          <a:p>
            <a:pPr marL="914400" lvl="1" indent="-514350" algn="just">
              <a:buFont typeface="Arial" charset="0"/>
              <a:buNone/>
            </a:pPr>
            <a:r>
              <a:rPr lang="pl-PL" sz="2200" dirty="0" smtClean="0"/>
              <a:t>3) dobre;</a:t>
            </a:r>
          </a:p>
          <a:p>
            <a:pPr marL="914400" lvl="1" indent="-514350" algn="just">
              <a:buFont typeface="Arial" charset="0"/>
              <a:buNone/>
            </a:pPr>
            <a:r>
              <a:rPr lang="pl-PL" sz="2200" dirty="0" smtClean="0"/>
              <a:t>4) poprawne;</a:t>
            </a:r>
          </a:p>
          <a:p>
            <a:pPr marL="914400" lvl="1" indent="-514350" algn="just">
              <a:buFont typeface="Arial" charset="0"/>
              <a:buNone/>
            </a:pPr>
            <a:r>
              <a:rPr lang="pl-PL" sz="2200" dirty="0" smtClean="0"/>
              <a:t>5) nieodpowiednie;</a:t>
            </a:r>
          </a:p>
          <a:p>
            <a:pPr marL="914400" lvl="1" indent="-514350" algn="just">
              <a:buFont typeface="Arial" charset="0"/>
              <a:buNone/>
            </a:pPr>
            <a:r>
              <a:rPr lang="pl-PL" sz="2200" dirty="0" smtClean="0"/>
              <a:t>6) naganne.</a:t>
            </a:r>
          </a:p>
          <a:p>
            <a:pPr marL="514350" indent="-514350" algn="just">
              <a:buFont typeface="Arial" charset="0"/>
              <a:buNone/>
            </a:pPr>
            <a:r>
              <a:rPr lang="pl-PL" sz="2200" dirty="0" smtClean="0"/>
              <a:t>3. </a:t>
            </a:r>
            <a:r>
              <a:rPr lang="pl-PL" sz="2000" dirty="0" smtClean="0"/>
              <a:t>Przy ustalaniu oceny klasyfikacyjnej zachowania ucznia, u którego stwierdzono zaburzenia lub inne dysfunkcje rozwojowe, należy uwzględnić wpływ tych zaburzeń lub dysfunkcji na jego zachowanie, </a:t>
            </a:r>
            <a:br>
              <a:rPr lang="pl-PL" sz="2000" dirty="0" smtClean="0"/>
            </a:br>
            <a:r>
              <a:rPr lang="pl-PL" sz="2000" dirty="0" smtClean="0"/>
              <a:t>na podstawie orzeczenia o potrzebie kształcenia specjalnego lub orzeczenia o potrzebie indywidualnego nauczania lub opinii poradni psychologiczno- pedagogicznej, w tym poradni specjalistycznej.</a:t>
            </a:r>
          </a:p>
        </p:txBody>
      </p:sp>
      <p:sp>
        <p:nvSpPr>
          <p:cNvPr id="39939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B84B94-B91C-47AD-819D-930F3CCDE226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ymbol zastępczy zawartości 2"/>
          <p:cNvSpPr>
            <a:spLocks noGrp="1"/>
          </p:cNvSpPr>
          <p:nvPr>
            <p:ph idx="1"/>
          </p:nvPr>
        </p:nvSpPr>
        <p:spPr>
          <a:xfrm>
            <a:off x="468313" y="1052513"/>
            <a:ext cx="8229600" cy="4176712"/>
          </a:xfrm>
        </p:spPr>
        <p:txBody>
          <a:bodyPr/>
          <a:lstStyle/>
          <a:p>
            <a:pPr marL="514350" indent="-514350" algn="just">
              <a:buFont typeface="Arial" charset="0"/>
              <a:buNone/>
            </a:pPr>
            <a:r>
              <a:rPr lang="pl-PL" dirty="0" smtClean="0"/>
              <a:t>§ 14</a:t>
            </a:r>
            <a:r>
              <a:rPr lang="pl-PL" dirty="0" smtClean="0">
                <a:solidFill>
                  <a:srgbClr val="FF0000"/>
                </a:solidFill>
              </a:rPr>
              <a:t>. Ocenianie bieżące z zajęć edukacyjnych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>
                <a:solidFill>
                  <a:srgbClr val="FF0000"/>
                </a:solidFill>
              </a:rPr>
              <a:t>ma na celu </a:t>
            </a:r>
            <a:r>
              <a:rPr lang="pl-PL" u="sng" dirty="0" smtClean="0">
                <a:solidFill>
                  <a:srgbClr val="FF0000"/>
                </a:solidFill>
              </a:rPr>
              <a:t>monitorowanie pracy ucznia </a:t>
            </a:r>
            <a:r>
              <a:rPr lang="pl-PL" dirty="0" smtClean="0">
                <a:solidFill>
                  <a:srgbClr val="FF0000"/>
                </a:solidFill>
              </a:rPr>
              <a:t>oraz </a:t>
            </a:r>
            <a:r>
              <a:rPr lang="pl-PL" u="sng" dirty="0" smtClean="0">
                <a:solidFill>
                  <a:srgbClr val="FF0000"/>
                </a:solidFill>
              </a:rPr>
              <a:t>przekazywanie uczniowi informacji o jego osiągnięciach edukacyjnych pomagających </a:t>
            </a:r>
            <a:br>
              <a:rPr lang="pl-PL" u="sng" dirty="0" smtClean="0">
                <a:solidFill>
                  <a:srgbClr val="FF0000"/>
                </a:solidFill>
              </a:rPr>
            </a:br>
            <a:r>
              <a:rPr lang="pl-PL" u="sng" dirty="0" smtClean="0">
                <a:solidFill>
                  <a:srgbClr val="FF0000"/>
                </a:solidFill>
              </a:rPr>
              <a:t>w uczeniu się</a:t>
            </a:r>
            <a:r>
              <a:rPr lang="pl-PL" dirty="0" smtClean="0"/>
              <a:t>, poprzez wskazanie, co uczeń robi dobrze, co i jak wymaga poprawy oraz jak powinien dalej się uczyć.</a:t>
            </a:r>
          </a:p>
        </p:txBody>
      </p:sp>
      <p:sp>
        <p:nvSpPr>
          <p:cNvPr id="40963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524653-C7A9-4F7C-AEA1-0D4B0919952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DAFA097-B71A-476C-9A90-A990958DF2B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pl-PL" smtClean="0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125538"/>
            <a:ext cx="81534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EB45014-7FF8-4916-BFF8-3EA7C10DC359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pl-PL" smtClean="0"/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04813"/>
            <a:ext cx="817245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D7DEB1-71B9-4F50-9797-6BCF58C3958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pl-PL" smtClean="0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33375"/>
            <a:ext cx="82677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>
                <a:solidFill>
                  <a:srgbClr val="FF0000"/>
                </a:solidFill>
              </a:rPr>
              <a:t>Zadania nauczycieli</a:t>
            </a:r>
          </a:p>
        </p:txBody>
      </p:sp>
      <p:sp>
        <p:nvSpPr>
          <p:cNvPr id="47107" name="Symbol zastępczy zawartości 4"/>
          <p:cNvSpPr>
            <a:spLocks noGrp="1"/>
          </p:cNvSpPr>
          <p:nvPr>
            <p:ph idx="1"/>
          </p:nvPr>
        </p:nvSpPr>
        <p:spPr>
          <a:xfrm>
            <a:off x="468313" y="2060575"/>
            <a:ext cx="8229600" cy="3384550"/>
          </a:xfrm>
        </p:spPr>
        <p:txBody>
          <a:bodyPr/>
          <a:lstStyle/>
          <a:p>
            <a:r>
              <a:rPr lang="pl-PL" smtClean="0"/>
              <a:t>Dostosowanie statutu szkoły</a:t>
            </a:r>
          </a:p>
          <a:p>
            <a:r>
              <a:rPr lang="pl-PL" smtClean="0"/>
              <a:t>Dostosowanie zasad wewnątrzszkolnego oceniania zawartych w statucie szkoły</a:t>
            </a:r>
          </a:p>
          <a:p>
            <a:r>
              <a:rPr lang="pl-PL" smtClean="0"/>
              <a:t>Dostosowanie przedmiotowych zasad oceniania</a:t>
            </a:r>
          </a:p>
        </p:txBody>
      </p:sp>
      <p:sp>
        <p:nvSpPr>
          <p:cNvPr id="47108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289055-4C9A-46D2-AE84-EC8BD8CEA0EC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3DE218-5A15-49B4-A0CC-DD4F5F0FDC3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pl-PL" smtClean="0"/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125538"/>
            <a:ext cx="827722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7855022-5EDE-4855-B70D-F0A1DD4F47B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pl-PL" smtClean="0"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0"/>
            <a:ext cx="829627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9F2ECA-B832-482D-A395-ACCE2DD6FA10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pl-PL" smtClean="0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765175"/>
            <a:ext cx="805815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pole tekstowe 7"/>
          <p:cNvSpPr txBox="1">
            <a:spLocks noChangeArrowheads="1"/>
          </p:cNvSpPr>
          <p:nvPr/>
        </p:nvSpPr>
        <p:spPr bwMode="auto">
          <a:xfrm>
            <a:off x="500063" y="714375"/>
            <a:ext cx="8215312" cy="584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3200" b="1">
                <a:solidFill>
                  <a:srgbClr val="C00000"/>
                </a:solidFill>
              </a:rPr>
              <a:t>1 września 2015 r. weszło w życie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810B0B-D53E-4EA5-878E-CC9FE00F4A0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pl-PL" smtClean="0"/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0"/>
            <a:ext cx="81724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 marL="514350" indent="-514350" algn="ctr">
              <a:buFont typeface="Arial" charset="0"/>
              <a:buNone/>
            </a:pPr>
            <a:endParaRPr lang="pl-PL" dirty="0" smtClean="0">
              <a:solidFill>
                <a:srgbClr val="FF0000"/>
              </a:solidFill>
            </a:endParaRPr>
          </a:p>
          <a:p>
            <a:pPr marL="514350" indent="-514350" algn="ctr">
              <a:buFont typeface="Arial" charset="0"/>
              <a:buNone/>
            </a:pPr>
            <a:r>
              <a:rPr lang="pl-PL" dirty="0" smtClean="0">
                <a:solidFill>
                  <a:srgbClr val="FF0000"/>
                </a:solidFill>
              </a:rPr>
              <a:t>Sprawozdanie </a:t>
            </a:r>
          </a:p>
          <a:p>
            <a:pPr marL="514350" indent="-514350" algn="ctr">
              <a:buFont typeface="Arial" charset="0"/>
              <a:buNone/>
            </a:pPr>
            <a:r>
              <a:rPr lang="pl-PL" sz="2800" dirty="0" smtClean="0">
                <a:solidFill>
                  <a:srgbClr val="FF0000"/>
                </a:solidFill>
              </a:rPr>
              <a:t>(w części dotyczącej matematyki) </a:t>
            </a:r>
            <a:r>
              <a:rPr lang="pl-PL" dirty="0" smtClean="0">
                <a:solidFill>
                  <a:srgbClr val="FF0000"/>
                </a:solidFill>
              </a:rPr>
              <a:t/>
            </a:r>
            <a:br>
              <a:rPr lang="pl-PL" dirty="0" smtClean="0">
                <a:solidFill>
                  <a:srgbClr val="FF0000"/>
                </a:solidFill>
              </a:rPr>
            </a:br>
            <a:r>
              <a:rPr lang="pl-PL" dirty="0" smtClean="0">
                <a:solidFill>
                  <a:srgbClr val="FF0000"/>
                </a:solidFill>
              </a:rPr>
              <a:t>z monitorowania realizacji podstawy programowej w województwie podlaskim </a:t>
            </a:r>
            <a:br>
              <a:rPr lang="pl-PL" dirty="0" smtClean="0">
                <a:solidFill>
                  <a:srgbClr val="FF0000"/>
                </a:solidFill>
              </a:rPr>
            </a:br>
            <a:r>
              <a:rPr lang="pl-PL" dirty="0" smtClean="0">
                <a:solidFill>
                  <a:srgbClr val="FF0000"/>
                </a:solidFill>
              </a:rPr>
              <a:t>w roku szkolnym 2014/2015 </a:t>
            </a:r>
            <a:br>
              <a:rPr lang="pl-PL" dirty="0" smtClean="0">
                <a:solidFill>
                  <a:srgbClr val="FF0000"/>
                </a:solidFill>
              </a:rPr>
            </a:br>
            <a:r>
              <a:rPr lang="pl-PL" dirty="0" smtClean="0">
                <a:solidFill>
                  <a:srgbClr val="FF0000"/>
                </a:solidFill>
              </a:rPr>
              <a:t>przez KO w Białymstoku</a:t>
            </a:r>
          </a:p>
        </p:txBody>
      </p:sp>
      <p:sp>
        <p:nvSpPr>
          <p:cNvPr id="52227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2E0AB89-7A53-4A50-A843-F24252C0CD8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 marL="514350" indent="-514350" algn="just"/>
            <a:r>
              <a:rPr lang="pl-PL" dirty="0" smtClean="0"/>
              <a:t>Celem monitorowania było pozyskanie informacji </a:t>
            </a:r>
            <a:r>
              <a:rPr lang="pl-PL" dirty="0" smtClean="0">
                <a:solidFill>
                  <a:srgbClr val="FF0000"/>
                </a:solidFill>
              </a:rPr>
              <a:t>o stosowanych przez szkoły rozwiązaniach organizacyjnych </a:t>
            </a:r>
            <a:br>
              <a:rPr lang="pl-PL" dirty="0" smtClean="0">
                <a:solidFill>
                  <a:srgbClr val="FF0000"/>
                </a:solidFill>
              </a:rPr>
            </a:br>
            <a:r>
              <a:rPr lang="pl-PL" dirty="0" smtClean="0">
                <a:solidFill>
                  <a:srgbClr val="FF0000"/>
                </a:solidFill>
              </a:rPr>
              <a:t>i metodycznych związanych z wdrażaniem podstawy programowej oraz uwzględnianiu zalecanych warunków i sposobów jej realizacji</a:t>
            </a:r>
            <a:r>
              <a:rPr lang="pl-PL" dirty="0" smtClean="0"/>
              <a:t>, których stosowanie sprzyja osiąganiu zamierzonych efektów edukacyjnych.</a:t>
            </a:r>
          </a:p>
        </p:txBody>
      </p:sp>
      <p:sp>
        <p:nvSpPr>
          <p:cNvPr id="53251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641A84-0AE1-4A25-BD8C-F3C33520316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42938"/>
            <a:ext cx="8435975" cy="5483225"/>
          </a:xfrm>
        </p:spPr>
        <p:txBody>
          <a:bodyPr/>
          <a:lstStyle/>
          <a:p>
            <a:pPr marL="514350" indent="-514350"/>
            <a:r>
              <a:rPr lang="pl-PL" dirty="0" smtClean="0"/>
              <a:t>Wytypowano do badania </a:t>
            </a:r>
            <a:r>
              <a:rPr lang="pl-PL" b="1" dirty="0" smtClean="0"/>
              <a:t>109 szkół.</a:t>
            </a:r>
          </a:p>
          <a:p>
            <a:pPr marL="514350" indent="-514350"/>
            <a:r>
              <a:rPr lang="pl-PL" sz="2400" dirty="0" smtClean="0"/>
              <a:t>Dane zbierane za pomocą ankiet obejmowały szkoły publiczne i niepubliczne oraz dotyczyły w szczególności:</a:t>
            </a:r>
          </a:p>
          <a:p>
            <a:pPr marL="1314450" lvl="2" indent="-514350">
              <a:buFont typeface="Arial" charset="0"/>
              <a:buNone/>
            </a:pPr>
            <a:r>
              <a:rPr lang="pl-PL" sz="1600" dirty="0" smtClean="0"/>
              <a:t>- </a:t>
            </a:r>
            <a:r>
              <a:rPr lang="pl-PL" dirty="0" smtClean="0"/>
              <a:t>wybranego oddziału klasy IV i VI w szkole podstawowej,</a:t>
            </a:r>
          </a:p>
          <a:p>
            <a:pPr marL="1314450" lvl="2" indent="-514350">
              <a:buFont typeface="Arial" charset="0"/>
              <a:buNone/>
            </a:pPr>
            <a:r>
              <a:rPr lang="pl-PL" dirty="0" smtClean="0"/>
              <a:t>- wybranego oddziału klasy III w gimnazjum,</a:t>
            </a:r>
          </a:p>
          <a:p>
            <a:pPr marL="1314450" lvl="2" indent="-514350">
              <a:buFont typeface="Arial" charset="0"/>
              <a:buNone/>
            </a:pPr>
            <a:r>
              <a:rPr lang="pl-PL" dirty="0" smtClean="0"/>
              <a:t>- wybranego oddziału klasy III w liceum ogólnokształcącym,</a:t>
            </a:r>
          </a:p>
          <a:p>
            <a:pPr marL="1314450" lvl="2" indent="-514350">
              <a:buFont typeface="Arial" charset="0"/>
              <a:buNone/>
            </a:pPr>
            <a:r>
              <a:rPr lang="pl-PL" dirty="0" smtClean="0"/>
              <a:t>- wybranego oddziału klasy III w technikum.</a:t>
            </a:r>
          </a:p>
          <a:p>
            <a:pPr marL="514350" indent="-514350"/>
            <a:r>
              <a:rPr lang="pl-PL" dirty="0" smtClean="0"/>
              <a:t>Ankiety wypełniło </a:t>
            </a:r>
            <a:r>
              <a:rPr lang="pl-PL" b="1" dirty="0" smtClean="0"/>
              <a:t>118 (108,2%) szkół, w tym: 60 szkół podstawowych, 38 </a:t>
            </a:r>
            <a:r>
              <a:rPr lang="pl-PL" dirty="0" smtClean="0"/>
              <a:t>gimnazjów, </a:t>
            </a:r>
            <a:br>
              <a:rPr lang="pl-PL" dirty="0" smtClean="0"/>
            </a:br>
            <a:r>
              <a:rPr lang="pl-PL" b="1" dirty="0" smtClean="0"/>
              <a:t>7 techników, 13 liceów ogólnokształcących.</a:t>
            </a:r>
            <a:endParaRPr lang="pl-PL" dirty="0" smtClean="0"/>
          </a:p>
        </p:txBody>
      </p:sp>
      <p:sp>
        <p:nvSpPr>
          <p:cNvPr id="54275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19B99D-81DA-47A2-9B37-93C06444CFD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74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ymbol zastępczy zawartości 2"/>
          <p:cNvSpPr>
            <a:spLocks noGrp="1"/>
          </p:cNvSpPr>
          <p:nvPr>
            <p:ph idx="1"/>
          </p:nvPr>
        </p:nvSpPr>
        <p:spPr>
          <a:xfrm>
            <a:off x="468313" y="476250"/>
            <a:ext cx="8229600" cy="5483225"/>
          </a:xfrm>
        </p:spPr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pl-PL" smtClean="0"/>
              <a:t>Ankietowani:</a:t>
            </a:r>
          </a:p>
          <a:p>
            <a:pPr marL="514350" indent="-514350"/>
            <a:r>
              <a:rPr lang="pl-PL" sz="2800" smtClean="0"/>
              <a:t>dyrektor,</a:t>
            </a:r>
          </a:p>
          <a:p>
            <a:pPr marL="514350" indent="-514350"/>
            <a:r>
              <a:rPr lang="pl-PL" sz="2800" smtClean="0"/>
              <a:t>wychowawca klasy,</a:t>
            </a:r>
          </a:p>
          <a:p>
            <a:pPr marL="514350" indent="-514350"/>
            <a:r>
              <a:rPr lang="pl-PL" sz="2800" smtClean="0"/>
              <a:t>nauczyciel języka polskiego,</a:t>
            </a:r>
          </a:p>
          <a:p>
            <a:pPr marL="514350" indent="-514350"/>
            <a:r>
              <a:rPr lang="pl-PL" sz="2800" smtClean="0"/>
              <a:t>nauczyciel matematyki,</a:t>
            </a:r>
          </a:p>
          <a:p>
            <a:pPr marL="514350" indent="-514350"/>
            <a:r>
              <a:rPr lang="pl-PL" sz="2800" smtClean="0"/>
              <a:t>nauczyciel języka obcego,</a:t>
            </a:r>
          </a:p>
          <a:p>
            <a:pPr marL="514350" indent="-514350"/>
            <a:r>
              <a:rPr lang="pl-PL" sz="2800" smtClean="0"/>
              <a:t>nauczyciel historii i społeczeństwo, historii, wos,</a:t>
            </a:r>
          </a:p>
          <a:p>
            <a:pPr marL="514350" indent="-514350"/>
            <a:r>
              <a:rPr lang="pl-PL" sz="2800" smtClean="0"/>
              <a:t>nauczyciel przyrody, biologii,</a:t>
            </a:r>
          </a:p>
          <a:p>
            <a:pPr marL="514350" indent="-514350"/>
            <a:r>
              <a:rPr lang="pl-PL" sz="2800" smtClean="0"/>
              <a:t>nauczyciel chemii,</a:t>
            </a:r>
          </a:p>
          <a:p>
            <a:pPr marL="514350" indent="-514350"/>
            <a:r>
              <a:rPr lang="pl-PL" sz="2800" smtClean="0"/>
              <a:t>nauczyciel fizyki.</a:t>
            </a:r>
          </a:p>
          <a:p>
            <a:pPr marL="514350" indent="-514350"/>
            <a:endParaRPr lang="pl-PL" smtClean="0"/>
          </a:p>
        </p:txBody>
      </p:sp>
      <p:sp>
        <p:nvSpPr>
          <p:cNvPr id="55299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B13D7A-5580-4D4E-826C-5B77E90FAFC9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75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ymbol zastępczy zawartości 2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4176464"/>
          </a:xfrm>
        </p:spPr>
        <p:txBody>
          <a:bodyPr/>
          <a:lstStyle/>
          <a:p>
            <a:pPr>
              <a:buNone/>
            </a:pPr>
            <a:r>
              <a:rPr lang="pl-PL" sz="2400" dirty="0" smtClean="0">
                <a:solidFill>
                  <a:srgbClr val="FF0000"/>
                </a:solidFill>
              </a:rPr>
              <a:t>     Najczęściej stosowane przez nauczycieli formy zajęć wspomagające edukację matematyczną to:</a:t>
            </a:r>
            <a:r>
              <a:rPr lang="pl-PL" sz="2400" dirty="0" smtClean="0"/>
              <a:t>  </a:t>
            </a:r>
          </a:p>
          <a:p>
            <a:pPr>
              <a:buNone/>
            </a:pP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sytuacje zadaniowe/strategiczne, ćwiczenia manipulacyjne, wykorzystywanie elektronicznych zasobów edukacyjnych, natomiast rzadko gry dydaktyczne i organizowanie konkursów matematycznych z udziałem wszystkich uczniów.</a:t>
            </a:r>
          </a:p>
        </p:txBody>
      </p:sp>
      <p:sp>
        <p:nvSpPr>
          <p:cNvPr id="58371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6C2018-CB74-4A44-B74E-D1D64851338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ymbol zastępczy zawartości 2"/>
          <p:cNvSpPr>
            <a:spLocks noGrp="1"/>
          </p:cNvSpPr>
          <p:nvPr>
            <p:ph idx="1"/>
          </p:nvPr>
        </p:nvSpPr>
        <p:spPr>
          <a:xfrm>
            <a:off x="251520" y="548679"/>
            <a:ext cx="8640960" cy="4608513"/>
          </a:xfrm>
        </p:spPr>
        <p:txBody>
          <a:bodyPr/>
          <a:lstStyle/>
          <a:p>
            <a:pPr>
              <a:buNone/>
            </a:pPr>
            <a:r>
              <a:rPr lang="pl-PL" sz="2400" dirty="0" smtClean="0">
                <a:solidFill>
                  <a:srgbClr val="FF0000"/>
                </a:solidFill>
              </a:rPr>
              <a:t>      Najczęściej stosowane metody/formy pracy z zakresu edukacji matematycznej to: </a:t>
            </a:r>
            <a:r>
              <a:rPr lang="pl-PL" sz="2400" dirty="0" smtClean="0"/>
              <a:t>burza mózgów, praca w grupach, debata/dyskusja, prezentacja, symulacja, np.</a:t>
            </a:r>
          </a:p>
          <a:p>
            <a:pPr>
              <a:buNone/>
            </a:pPr>
            <a:endParaRPr lang="pl-PL" sz="2400" dirty="0" smtClean="0"/>
          </a:p>
          <a:p>
            <a:pPr>
              <a:buFont typeface="Courier New" pitchFamily="49" charset="0"/>
              <a:buChar char="o"/>
            </a:pPr>
            <a:r>
              <a:rPr lang="pl-PL" sz="2000" dirty="0" smtClean="0"/>
              <a:t>kl. IV szkoły podstawowej (przynajmniej raz w tygodniu i 1-3 razy w miesiącu) – burza mózgów (85%), praca w grupach (78%), debata/dyskusja (73%), prezentacja (42%), symulacja (42%);</a:t>
            </a:r>
          </a:p>
          <a:p>
            <a:pPr>
              <a:buFont typeface="Courier New" pitchFamily="49" charset="0"/>
              <a:buChar char="o"/>
            </a:pPr>
            <a:r>
              <a:rPr lang="pl-PL" sz="2000" dirty="0" smtClean="0"/>
              <a:t> kl. VI szkoły podstawowej (przynajmniej raz w tygodniu i 1-3 razy w miesiącu) – burza mózgów (87%), praca w grupach (70%), debata/dyskusja (73%), prezentacja (48%), symulacja (35%);</a:t>
            </a:r>
          </a:p>
          <a:p>
            <a:pPr>
              <a:buFont typeface="Courier New" pitchFamily="49" charset="0"/>
              <a:buChar char="o"/>
            </a:pPr>
            <a:r>
              <a:rPr lang="pl-PL" sz="2000" dirty="0" smtClean="0"/>
              <a:t> kl. III gimnazjum (przynajmniej raz w tygodniu i 1-3 razy w miesiącu) – burza mózgów (82%), praca w grupach (76%), debata/dyskusja (66%), prezentacja (34%), symulacja (26%);</a:t>
            </a:r>
          </a:p>
        </p:txBody>
      </p:sp>
      <p:sp>
        <p:nvSpPr>
          <p:cNvPr id="58371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6C2018-CB74-4A44-B74E-D1D64851338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ymbol zastępczy zawartości 2"/>
          <p:cNvSpPr>
            <a:spLocks noGrp="1"/>
          </p:cNvSpPr>
          <p:nvPr>
            <p:ph idx="1"/>
          </p:nvPr>
        </p:nvSpPr>
        <p:spPr>
          <a:xfrm>
            <a:off x="251520" y="642938"/>
            <a:ext cx="8496944" cy="5483225"/>
          </a:xfrm>
        </p:spPr>
        <p:txBody>
          <a:bodyPr/>
          <a:lstStyle/>
          <a:p>
            <a:pPr algn="just"/>
            <a:r>
              <a:rPr lang="pl-PL" sz="2000" dirty="0" smtClean="0"/>
              <a:t>Rzadko stosowane metody pracy to: happening, </a:t>
            </a:r>
            <a:r>
              <a:rPr lang="pl-PL" sz="2000" dirty="0" err="1" smtClean="0"/>
              <a:t>portfolio</a:t>
            </a:r>
            <a:r>
              <a:rPr lang="pl-PL" sz="2000" dirty="0" smtClean="0"/>
              <a:t>. </a:t>
            </a:r>
          </a:p>
          <a:p>
            <a:pPr algn="just">
              <a:buNone/>
            </a:pPr>
            <a:r>
              <a:rPr lang="pl-PL" sz="2000" dirty="0" smtClean="0"/>
              <a:t>     Nigdy nie wykorzystywano happeningu w 75% badanych </a:t>
            </a:r>
            <a:br>
              <a:rPr lang="pl-PL" sz="2000" dirty="0" smtClean="0"/>
            </a:br>
            <a:r>
              <a:rPr lang="pl-PL" sz="2000" dirty="0" smtClean="0"/>
              <a:t>szkół podstawowych, w 82% gimnazjów, 100% liceów ogólnokształcących, 100% techników oraz </a:t>
            </a:r>
            <a:r>
              <a:rPr lang="pl-PL" sz="2000" dirty="0" err="1" smtClean="0"/>
              <a:t>portfolio</a:t>
            </a:r>
            <a:r>
              <a:rPr lang="pl-PL" sz="2000" dirty="0" smtClean="0"/>
              <a:t> w 65% </a:t>
            </a:r>
            <a:br>
              <a:rPr lang="pl-PL" sz="2000" dirty="0" smtClean="0"/>
            </a:br>
            <a:r>
              <a:rPr lang="pl-PL" sz="2000" dirty="0" smtClean="0"/>
              <a:t>szkół podstawowych, w 71% gimnazjów, 69% liceów ogólnokształcących, 71% techników.</a:t>
            </a:r>
          </a:p>
          <a:p>
            <a:pPr algn="just">
              <a:buNone/>
            </a:pPr>
            <a:r>
              <a:rPr lang="pl-PL" sz="2000" dirty="0" smtClean="0">
                <a:hlinkClick r:id="rId2"/>
              </a:rPr>
              <a:t>http://ug.edu.pl/media/aktualnosci/39603/inauguracja_roku_matematyki_na_pomorzu</a:t>
            </a:r>
            <a:endParaRPr lang="pl-PL" sz="2000" dirty="0" smtClean="0"/>
          </a:p>
          <a:p>
            <a:pPr algn="just">
              <a:buNone/>
            </a:pPr>
            <a:r>
              <a:rPr lang="pl-PL" sz="2000" dirty="0" smtClean="0">
                <a:hlinkClick r:id="rId3"/>
              </a:rPr>
              <a:t>http://www.gim2zawiercie.pl/</a:t>
            </a:r>
            <a:r>
              <a:rPr lang="pl-PL" sz="2000" dirty="0" err="1" smtClean="0">
                <a:hlinkClick r:id="rId3"/>
              </a:rPr>
              <a:t>artykuly</a:t>
            </a:r>
            <a:r>
              <a:rPr lang="pl-PL" sz="2000" dirty="0" smtClean="0">
                <a:hlinkClick r:id="rId3"/>
              </a:rPr>
              <a:t>/111</a:t>
            </a:r>
            <a:endParaRPr lang="pl-PL" sz="2000" dirty="0" smtClean="0"/>
          </a:p>
          <a:p>
            <a:pPr algn="just"/>
            <a:r>
              <a:rPr lang="pl-PL" sz="2000" dirty="0" smtClean="0"/>
              <a:t>Co czwarta szkoła podstawowa i liceum ogólnokształcące </a:t>
            </a:r>
            <a:br>
              <a:rPr lang="pl-PL" sz="2000" dirty="0" smtClean="0"/>
            </a:br>
            <a:r>
              <a:rPr lang="pl-PL" sz="2000" dirty="0" smtClean="0"/>
              <a:t>oraz co trzecie gimnazjum realizowało w badanym oddziale podstawę programową z wykorzystaniem </a:t>
            </a:r>
            <a:r>
              <a:rPr lang="pl-PL" sz="2000" dirty="0" smtClean="0">
                <a:solidFill>
                  <a:srgbClr val="FF0000"/>
                </a:solidFill>
              </a:rPr>
              <a:t>metody projektu edukacyjnego</a:t>
            </a:r>
            <a:r>
              <a:rPr lang="pl-PL" sz="2000" dirty="0" smtClean="0"/>
              <a:t>. W technikum nie stosowano tej metody. Łącznie w roku szkolnym 2014/2015 zrealizowano 79 projektów.</a:t>
            </a:r>
          </a:p>
        </p:txBody>
      </p:sp>
      <p:sp>
        <p:nvSpPr>
          <p:cNvPr id="59395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475459-A8C3-4898-A7A0-503691DA1A46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0648"/>
            <a:ext cx="8362950" cy="5865515"/>
          </a:xfrm>
        </p:spPr>
        <p:txBody>
          <a:bodyPr/>
          <a:lstStyle/>
          <a:p>
            <a:r>
              <a:rPr lang="pl-PL" sz="2000" dirty="0" smtClean="0"/>
              <a:t>Podczas nauki matematyki </a:t>
            </a:r>
            <a:r>
              <a:rPr lang="pl-PL" sz="2000" dirty="0" smtClean="0">
                <a:solidFill>
                  <a:srgbClr val="FF0000"/>
                </a:solidFill>
              </a:rPr>
              <a:t>nauczyciele szkół podstawowych rzadko korzystają ze sprzętu informatycznego</a:t>
            </a:r>
            <a:r>
              <a:rPr lang="pl-PL" sz="2000" dirty="0" smtClean="0"/>
              <a:t>, natomiast </a:t>
            </a:r>
            <a:r>
              <a:rPr lang="pl-PL" sz="2000" dirty="0" smtClean="0">
                <a:solidFill>
                  <a:srgbClr val="FF0000"/>
                </a:solidFill>
              </a:rPr>
              <a:t>nauczyciele gimnazjum</a:t>
            </a:r>
            <a:r>
              <a:rPr lang="pl-PL" sz="2000" dirty="0" smtClean="0"/>
              <a:t>, liceum ogólnokształcącego i technikum wykorzystują go częściej, zwłaszcza rzutnik multimedialny i komputer z dostępem do Internetu, np.</a:t>
            </a:r>
          </a:p>
          <a:p>
            <a:endParaRPr lang="pl-PL" sz="2000" dirty="0" smtClean="0"/>
          </a:p>
          <a:p>
            <a:pPr>
              <a:buFont typeface="Courier New" pitchFamily="49" charset="0"/>
              <a:buChar char="o"/>
            </a:pPr>
            <a:r>
              <a:rPr lang="pl-PL" sz="1800" dirty="0" smtClean="0"/>
              <a:t>kl. IV szkoły podstawowej: kilka razy w roku szkolnym - tablica interaktywna (25%), rzutnik multimedialny (27%), komputer z dostępem do Internetu (42%) oraz nigdy - tablica interaktywna (40%), rzutnik multimedialny (28%), komputer z dostępem do Internetu (17%);</a:t>
            </a:r>
          </a:p>
          <a:p>
            <a:pPr>
              <a:buFont typeface="Courier New" pitchFamily="49" charset="0"/>
              <a:buChar char="o"/>
            </a:pPr>
            <a:r>
              <a:rPr lang="pl-PL" sz="1800" dirty="0" smtClean="0"/>
              <a:t> kl. VI szkoły podstawowej: kilka razy w roku szkolnym - tablica interaktywna (20%), rzutnik multimedialny (30%), komputer z dostępem do Internetu (37%) oraz nigdy - tablica interaktywna (48%), rzutnik multimedialny (28%), komputer z dostępem do Internetu (17%);</a:t>
            </a:r>
          </a:p>
          <a:p>
            <a:pPr>
              <a:buFont typeface="Courier New" pitchFamily="49" charset="0"/>
              <a:buChar char="o"/>
            </a:pPr>
            <a:r>
              <a:rPr lang="pl-PL" sz="1800" dirty="0" smtClean="0"/>
              <a:t>kl. III gimnazjum: kilka razy w roku szkolnym - tablica interaktywna (32%), rzutnik multimedialny (37%), komputer z dostępem do Internetu (37%) oraz nigdy - tablica interaktywna (39%), rzutnik multimedialny (18%), komputer z dostępem do Internetu (15%);</a:t>
            </a:r>
          </a:p>
        </p:txBody>
      </p:sp>
      <p:sp>
        <p:nvSpPr>
          <p:cNvPr id="60419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063F15-5523-4303-BF2F-923FE907E8D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ymbol zastępczy zawartości 2"/>
          <p:cNvSpPr>
            <a:spLocks noGrp="1"/>
          </p:cNvSpPr>
          <p:nvPr>
            <p:ph idx="1"/>
          </p:nvPr>
        </p:nvSpPr>
        <p:spPr>
          <a:xfrm>
            <a:off x="468313" y="404813"/>
            <a:ext cx="8229600" cy="5483225"/>
          </a:xfrm>
        </p:spPr>
        <p:txBody>
          <a:bodyPr/>
          <a:lstStyle/>
          <a:p>
            <a:pPr algn="just"/>
            <a:r>
              <a:rPr lang="pl-PL" sz="2400" dirty="0" smtClean="0">
                <a:solidFill>
                  <a:srgbClr val="FF0000"/>
                </a:solidFill>
              </a:rPr>
              <a:t>Programy nauczania matematyki realizowane w szkołach opracowywano najczęściej na podstawie materiałów zewnętrznych, dostosowanych przez nauczycieli do potrzeb szkoły, np.</a:t>
            </a:r>
            <a:r>
              <a:rPr lang="pl-PL" sz="2400" dirty="0" smtClean="0"/>
              <a:t> </a:t>
            </a:r>
          </a:p>
          <a:p>
            <a:pPr lvl="1" algn="just">
              <a:buFont typeface="Courier New" pitchFamily="49" charset="0"/>
              <a:buChar char="o"/>
            </a:pPr>
            <a:r>
              <a:rPr lang="pl-PL" sz="2400" dirty="0" smtClean="0"/>
              <a:t>kl. IV szkoły podstawowej (65%), </a:t>
            </a:r>
          </a:p>
          <a:p>
            <a:pPr lvl="1" algn="just">
              <a:buFont typeface="Courier New" pitchFamily="49" charset="0"/>
              <a:buChar char="o"/>
            </a:pPr>
            <a:r>
              <a:rPr lang="pl-PL" sz="2400" dirty="0" smtClean="0"/>
              <a:t>kl. VI szkoły podstawowej (63%),</a:t>
            </a:r>
          </a:p>
          <a:p>
            <a:pPr lvl="1" algn="just">
              <a:buFont typeface="Courier New" pitchFamily="49" charset="0"/>
              <a:buChar char="o"/>
            </a:pPr>
            <a:r>
              <a:rPr lang="pl-PL" sz="2400" dirty="0" smtClean="0"/>
              <a:t>gimnazjum (58%), </a:t>
            </a:r>
          </a:p>
          <a:p>
            <a:pPr lvl="1" algn="just">
              <a:buFont typeface="Courier New" pitchFamily="49" charset="0"/>
              <a:buChar char="o"/>
            </a:pPr>
            <a:r>
              <a:rPr lang="pl-PL" sz="2400" dirty="0" smtClean="0"/>
              <a:t>technikum (71%),</a:t>
            </a:r>
          </a:p>
          <a:p>
            <a:pPr lvl="1" algn="just">
              <a:buFont typeface="Courier New" pitchFamily="49" charset="0"/>
              <a:buChar char="o"/>
            </a:pPr>
            <a:r>
              <a:rPr lang="pl-PL" sz="2400" dirty="0" smtClean="0"/>
              <a:t>liceum ogólnokształcące (38%). Poza tym w liceum ogólnokształcącym (62%) wykorzystywano program zewnętrzny, bez wprowadzania zmian.</a:t>
            </a:r>
          </a:p>
          <a:p>
            <a:pPr lvl="1" algn="just">
              <a:buFont typeface="Courier New" pitchFamily="49" charset="0"/>
              <a:buChar char="o"/>
            </a:pPr>
            <a:endParaRPr lang="pl-PL" sz="2400" dirty="0" smtClean="0"/>
          </a:p>
          <a:p>
            <a:pPr lvl="1">
              <a:buFont typeface="Courier New" pitchFamily="49" charset="0"/>
              <a:buChar char="o"/>
            </a:pPr>
            <a:endParaRPr lang="pl-PL" sz="1600" dirty="0" smtClean="0"/>
          </a:p>
          <a:p>
            <a:pPr lvl="1">
              <a:buFont typeface="Courier New" pitchFamily="49" charset="0"/>
              <a:buChar char="o"/>
            </a:pPr>
            <a:endParaRPr lang="pl-PL" sz="1200" dirty="0" smtClean="0"/>
          </a:p>
        </p:txBody>
      </p:sp>
      <p:sp>
        <p:nvSpPr>
          <p:cNvPr id="61443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387A65E-71D7-4A9D-8959-1E8F889259E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ytuł 3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1143000"/>
          </a:xfrm>
        </p:spPr>
        <p:txBody>
          <a:bodyPr/>
          <a:lstStyle/>
          <a:p>
            <a:r>
              <a:rPr lang="pl-PL" sz="2800" dirty="0" smtClean="0">
                <a:solidFill>
                  <a:srgbClr val="FF0000"/>
                </a:solidFill>
              </a:rPr>
              <a:t>Rekomendacje do pracy szkół w roku szkolnym 2015/2016 </a:t>
            </a:r>
            <a:br>
              <a:rPr lang="pl-PL" sz="2800" dirty="0" smtClean="0">
                <a:solidFill>
                  <a:srgbClr val="FF0000"/>
                </a:solidFill>
              </a:rPr>
            </a:br>
            <a:r>
              <a:rPr lang="pl-PL" sz="2800" dirty="0" smtClean="0">
                <a:solidFill>
                  <a:srgbClr val="FF0000"/>
                </a:solidFill>
              </a:rPr>
              <a:t>(dotyczące matematyki)</a:t>
            </a:r>
          </a:p>
        </p:txBody>
      </p:sp>
      <p:sp>
        <p:nvSpPr>
          <p:cNvPr id="62467" name="Symbol zastępczy zawartości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algn="just"/>
            <a:r>
              <a:rPr lang="pl-PL" sz="2800" dirty="0" smtClean="0"/>
              <a:t>W większym zakresie </a:t>
            </a:r>
            <a:r>
              <a:rPr lang="pl-PL" sz="2800" dirty="0" smtClean="0">
                <a:solidFill>
                  <a:srgbClr val="FF0000"/>
                </a:solidFill>
              </a:rPr>
              <a:t>wykorzystywać sprzęt komputerowy</a:t>
            </a:r>
            <a:r>
              <a:rPr lang="pl-PL" sz="2800" dirty="0" smtClean="0"/>
              <a:t>, tj. rzutnik multimedialny, komputer </a:t>
            </a:r>
            <a:br>
              <a:rPr lang="pl-PL" sz="2800" dirty="0" smtClean="0"/>
            </a:br>
            <a:r>
              <a:rPr lang="pl-PL" sz="2800" dirty="0" smtClean="0"/>
              <a:t>z dostępem do Internetu, tablicę interaktywną.</a:t>
            </a:r>
          </a:p>
          <a:p>
            <a:pPr algn="just"/>
            <a:r>
              <a:rPr lang="pl-PL" sz="2800" dirty="0" smtClean="0"/>
              <a:t>W procesie edukacyjnym stosować </a:t>
            </a:r>
            <a:r>
              <a:rPr lang="pl-PL" sz="2800" dirty="0" smtClean="0">
                <a:solidFill>
                  <a:srgbClr val="FF0000"/>
                </a:solidFill>
              </a:rPr>
              <a:t>szerszą gamę aktywizujących metod nauczania</a:t>
            </a:r>
            <a:r>
              <a:rPr lang="pl-PL" sz="2800" dirty="0" smtClean="0"/>
              <a:t>, w tym metodę projektu edukacyjnego.</a:t>
            </a:r>
          </a:p>
          <a:p>
            <a:pPr algn="just"/>
            <a:r>
              <a:rPr lang="pl-PL" sz="2800" dirty="0" smtClean="0"/>
              <a:t>Częściej stosować </a:t>
            </a:r>
            <a:r>
              <a:rPr lang="pl-PL" sz="2800" dirty="0" smtClean="0">
                <a:solidFill>
                  <a:srgbClr val="FF0000"/>
                </a:solidFill>
              </a:rPr>
              <a:t>gry i zabawy dydaktyczne </a:t>
            </a:r>
            <a:r>
              <a:rPr lang="pl-PL" sz="2800" dirty="0" smtClean="0"/>
              <a:t>jako skuteczną formę wspomagania edukacji matematycznej.</a:t>
            </a:r>
          </a:p>
          <a:p>
            <a:pPr>
              <a:buFont typeface="Arial" charset="0"/>
              <a:buNone/>
            </a:pPr>
            <a:endParaRPr lang="pl-PL" sz="2000" dirty="0" smtClean="0"/>
          </a:p>
        </p:txBody>
      </p:sp>
      <p:sp>
        <p:nvSpPr>
          <p:cNvPr id="62468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B5AB7CF-13CB-42EC-A83A-F9373305868F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 materiałów ORE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hlinkClick r:id="rId2" action="ppaction://hlinkfile"/>
              </a:rPr>
              <a:t>organizacja-pracy-nauczyciela-matematyki-na-iv-etapie-edukacyjnym.pdf</a:t>
            </a:r>
            <a:endParaRPr lang="pl-PL" dirty="0" smtClean="0"/>
          </a:p>
          <a:p>
            <a:r>
              <a:rPr lang="pl-PL" dirty="0" err="1" smtClean="0">
                <a:hlinkClick r:id="rId3" action="ppaction://hlinkfile"/>
              </a:rPr>
              <a:t>spojnosc-ksztalcenia-matematycznego.pdf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742A1-0ED6-47FD-9273-C68DF2C9425A}" type="slidenum">
              <a:rPr lang="pl-PL" smtClean="0"/>
              <a:pPr>
                <a:defRPr/>
              </a:pPr>
              <a:t>82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ymbol zastępczy zawartości 2"/>
          <p:cNvSpPr>
            <a:spLocks noGrp="1"/>
          </p:cNvSpPr>
          <p:nvPr>
            <p:ph idx="1"/>
          </p:nvPr>
        </p:nvSpPr>
        <p:spPr>
          <a:xfrm>
            <a:off x="971600" y="2348880"/>
            <a:ext cx="7653536" cy="2880320"/>
          </a:xfrm>
        </p:spPr>
        <p:txBody>
          <a:bodyPr/>
          <a:lstStyle/>
          <a:p>
            <a:r>
              <a:rPr lang="pl-PL" sz="3600" dirty="0" smtClean="0">
                <a:hlinkClick r:id="rId2"/>
              </a:rPr>
              <a:t>http://www.odnlomza.pl/</a:t>
            </a:r>
          </a:p>
          <a:p>
            <a:r>
              <a:rPr lang="nn-NO" sz="3600" dirty="0" smtClean="0">
                <a:hlinkClick r:id="rId2"/>
              </a:rPr>
              <a:t>Informator ODN IX 2015 - I 2016</a:t>
            </a:r>
            <a:endParaRPr lang="pl-PL" sz="3600" dirty="0" smtClean="0"/>
          </a:p>
          <a:p>
            <a:endParaRPr lang="pl-PL" dirty="0" smtClean="0"/>
          </a:p>
        </p:txBody>
      </p:sp>
      <p:sp>
        <p:nvSpPr>
          <p:cNvPr id="73731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43C5D2-2033-437F-823F-89C6AECE626E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83</a:t>
            </a:fld>
            <a:endParaRPr lang="pl-PL" smtClean="0"/>
          </a:p>
        </p:txBody>
      </p:sp>
      <p:sp>
        <p:nvSpPr>
          <p:cNvPr id="4" name="Prostokąt 3"/>
          <p:cNvSpPr/>
          <p:nvPr/>
        </p:nvSpPr>
        <p:spPr>
          <a:xfrm>
            <a:off x="899592" y="764704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l-PL" sz="2400" dirty="0" smtClean="0">
                <a:solidFill>
                  <a:srgbClr val="FF0000"/>
                </a:solidFill>
              </a:rPr>
              <a:t>Oferta doskonalenia na okres  </a:t>
            </a:r>
            <a:br>
              <a:rPr lang="pl-PL" sz="2400" dirty="0" smtClean="0">
                <a:solidFill>
                  <a:srgbClr val="FF0000"/>
                </a:solidFill>
              </a:rPr>
            </a:br>
            <a:r>
              <a:rPr lang="pl-PL" sz="2400" dirty="0" smtClean="0">
                <a:solidFill>
                  <a:srgbClr val="FF0000"/>
                </a:solidFill>
              </a:rPr>
              <a:t>wrzesień 2015 – styczeń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pl-PL" smtClean="0">
                <a:solidFill>
                  <a:srgbClr val="FF0000"/>
                </a:solidFill>
              </a:rPr>
              <a:t>Informacje organizacyjne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4525962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  <a:defRPr/>
            </a:pPr>
            <a:r>
              <a:rPr lang="pl-PL" sz="2400" dirty="0" smtClean="0"/>
              <a:t>Udział w: kursach kwalifikacyjnych, nadających uprawnienia, kursach doskonalących oraz warsztatach wymaga wypełnienia zgłoszenia (wzór na końcu informatora </a:t>
            </a:r>
            <a:br>
              <a:rPr lang="pl-PL" sz="2400" dirty="0" smtClean="0"/>
            </a:br>
            <a:r>
              <a:rPr lang="pl-PL" sz="2400" dirty="0" smtClean="0"/>
              <a:t>lub </a:t>
            </a:r>
            <a:r>
              <a:rPr lang="pl-PL" sz="2400" b="1" dirty="0" smtClean="0"/>
              <a:t>„formularz zgłoszeniowy” na stronie internetowej ODN w Łomży) i przesłania go do siedziby ośrodka. 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pl-PL" sz="2400" dirty="0" smtClean="0"/>
              <a:t>Na każdą formę doskonalenia należy przysłać oddzielne zgłoszenie. 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pl-PL" sz="2400" dirty="0" smtClean="0"/>
              <a:t>Przysłanie zgłoszenia jest </a:t>
            </a:r>
            <a:r>
              <a:rPr lang="pl-PL" sz="2400" b="1" dirty="0" smtClean="0"/>
              <a:t>równoważne z deklaracją udziału w zajęciach. 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pl-PL" sz="2400" dirty="0" smtClean="0"/>
              <a:t>Do zgłoszenia należy dołączyć ksero dowodu wpłaty za formę doskonalenia, jeżeli forma jest płatna. 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pl-PL" sz="2400" b="1" dirty="0" smtClean="0"/>
          </a:p>
          <a:p>
            <a:pPr>
              <a:defRPr/>
            </a:pPr>
            <a:endParaRPr lang="pl-PL" sz="2800" dirty="0"/>
          </a:p>
        </p:txBody>
      </p:sp>
      <p:sp>
        <p:nvSpPr>
          <p:cNvPr id="74756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5460F47-E307-45B0-99D6-C76D3A04555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ymbol zastępczy zawartości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marL="457200" indent="-457200" algn="just">
              <a:buFont typeface="Calibri" pitchFamily="34" charset="0"/>
              <a:buAutoNum type="arabicPeriod" startAt="5"/>
            </a:pPr>
            <a:r>
              <a:rPr lang="pl-PL" sz="2400" dirty="0" smtClean="0"/>
              <a:t>Warunkiem rozpoczęcia kursu jest skompletowanie odpowiednio licznej grupy uczestników. </a:t>
            </a:r>
          </a:p>
          <a:p>
            <a:pPr marL="457200" indent="-457200" algn="just">
              <a:buFont typeface="Calibri" pitchFamily="34" charset="0"/>
              <a:buAutoNum type="arabicPeriod" startAt="5"/>
            </a:pPr>
            <a:r>
              <a:rPr lang="pl-PL" sz="2400" dirty="0" smtClean="0"/>
              <a:t>Zajęcia na kursach będą odbywały się przede wszystkim </a:t>
            </a:r>
            <a:br>
              <a:rPr lang="pl-PL" sz="2400" dirty="0" smtClean="0"/>
            </a:br>
            <a:r>
              <a:rPr lang="pl-PL" sz="2400" dirty="0" smtClean="0"/>
              <a:t>w systemie popołudniowym i sobotnio-niedzielnym. </a:t>
            </a:r>
          </a:p>
          <a:p>
            <a:pPr marL="457200" indent="-457200" algn="just">
              <a:buFont typeface="Calibri" pitchFamily="34" charset="0"/>
              <a:buAutoNum type="arabicPeriod" startAt="5"/>
            </a:pPr>
            <a:r>
              <a:rPr lang="pl-PL" sz="2400" dirty="0" smtClean="0"/>
              <a:t>O zakwalifikowaniu do danej grupy lub odwołaniu zajęć zainteresowani nauczyciele zostaną powiadomieni przez organizatora na tydzień przed zajęciami pocztą, telefonicznie lub e-mailem. </a:t>
            </a:r>
            <a:endParaRPr lang="pl-PL" dirty="0" smtClean="0"/>
          </a:p>
          <a:p>
            <a:pPr marL="457200" indent="-457200" algn="just">
              <a:buFont typeface="Calibri" pitchFamily="34" charset="0"/>
              <a:buAutoNum type="arabicPeriod" startAt="5"/>
            </a:pPr>
            <a:r>
              <a:rPr lang="pl-PL" sz="2400" dirty="0" smtClean="0"/>
              <a:t>Terminy przyjmowania zgłoszeń: </a:t>
            </a:r>
          </a:p>
          <a:p>
            <a:pPr lvl="1" algn="just"/>
            <a:r>
              <a:rPr lang="pl-PL" sz="2000" dirty="0" smtClean="0"/>
              <a:t>na kursy doskonalące, warsztaty i konferencje – </a:t>
            </a:r>
            <a:r>
              <a:rPr lang="pl-PL" sz="2000" b="1" dirty="0" smtClean="0"/>
              <a:t>do 25 września 2015 r. </a:t>
            </a:r>
          </a:p>
          <a:p>
            <a:pPr lvl="1" algn="just">
              <a:buFont typeface="Arial" charset="0"/>
              <a:buNone/>
            </a:pPr>
            <a:r>
              <a:rPr lang="pl-PL" sz="2000" dirty="0" smtClean="0"/>
              <a:t>	(termin nieprzekraczalny: </a:t>
            </a:r>
            <a:r>
              <a:rPr lang="pl-PL" sz="2000" b="1" dirty="0" smtClean="0"/>
              <a:t>miesiąc przed terminem rozpoczęcia formy doskonalenia) </a:t>
            </a:r>
          </a:p>
          <a:p>
            <a:pPr lvl="1" algn="just"/>
            <a:r>
              <a:rPr lang="pl-PL" sz="2000" dirty="0" smtClean="0"/>
              <a:t>na kursy kwalifikacyjne </a:t>
            </a:r>
            <a:r>
              <a:rPr lang="pl-PL" sz="2000" b="1" dirty="0" smtClean="0"/>
              <a:t>do 15 października 2015 r. </a:t>
            </a:r>
          </a:p>
          <a:p>
            <a:pPr marL="457200" indent="-457200">
              <a:buFont typeface="Calibri" pitchFamily="34" charset="0"/>
              <a:buAutoNum type="arabicPeriod" startAt="5"/>
            </a:pPr>
            <a:endParaRPr lang="pl-PL" sz="2400" dirty="0" smtClean="0"/>
          </a:p>
        </p:txBody>
      </p:sp>
      <p:sp>
        <p:nvSpPr>
          <p:cNvPr id="75779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290CF6-C251-4AF0-922B-FC647F77F3C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85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ymbol zastępczy zawartości 2"/>
          <p:cNvSpPr>
            <a:spLocks noGrp="1"/>
          </p:cNvSpPr>
          <p:nvPr>
            <p:ph idx="1"/>
          </p:nvPr>
        </p:nvSpPr>
        <p:spPr>
          <a:xfrm>
            <a:off x="539750" y="620713"/>
            <a:ext cx="8229600" cy="4525962"/>
          </a:xfrm>
        </p:spPr>
        <p:txBody>
          <a:bodyPr/>
          <a:lstStyle/>
          <a:p>
            <a:pPr marL="514350" indent="-514350" algn="just">
              <a:buFont typeface="Calibri" pitchFamily="34" charset="0"/>
              <a:buAutoNum type="arabicPeriod" startAt="9"/>
            </a:pPr>
            <a:r>
              <a:rPr lang="pl-PL" sz="2400" dirty="0" smtClean="0"/>
              <a:t>Przeprowadzenie Rady Pedagogicznej w szkole, która zamawia szkolenie, wymaga zgłoszenia pisemnego przez dyrektora placówki na formularzu zamieszczonym na końcu Informatora. Należy podać temat z listy proponowanej </a:t>
            </a:r>
            <a:br>
              <a:rPr lang="pl-PL" sz="2400" dirty="0" smtClean="0"/>
            </a:br>
            <a:r>
              <a:rPr lang="pl-PL" sz="2400" dirty="0" smtClean="0"/>
              <a:t>przez ODN lub ewentualnie własny oraz zaproponować termin spotkania. Po otrzymaniu zgłoszenia przedstawiciel ośrodka, skontaktuje się ze szkołą i ustali szczegóły organizacji szkolenia. </a:t>
            </a:r>
          </a:p>
          <a:p>
            <a:pPr marL="514350" indent="-514350" algn="just">
              <a:buFont typeface="Calibri" pitchFamily="34" charset="0"/>
              <a:buAutoNum type="arabicPeriod" startAt="9"/>
            </a:pPr>
            <a:r>
              <a:rPr lang="pl-PL" sz="2400" dirty="0" smtClean="0"/>
              <a:t>Informacje o formach doskonalenia znajdują się też </a:t>
            </a:r>
            <a:br>
              <a:rPr lang="pl-PL" sz="2400" dirty="0" smtClean="0"/>
            </a:br>
            <a:r>
              <a:rPr lang="pl-PL" sz="2400" dirty="0" smtClean="0"/>
              <a:t>na stronie internetowej </a:t>
            </a:r>
            <a:r>
              <a:rPr lang="pl-PL" sz="2400" dirty="0" err="1" smtClean="0"/>
              <a:t>www.odnlomza.pl</a:t>
            </a:r>
            <a:r>
              <a:rPr lang="pl-PL" sz="2400" dirty="0" smtClean="0"/>
              <a:t> </a:t>
            </a:r>
          </a:p>
        </p:txBody>
      </p:sp>
      <p:sp>
        <p:nvSpPr>
          <p:cNvPr id="76803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5A19BDA-4B8C-4DC6-BB0A-12C7ABDB2C4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86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8313" y="404813"/>
            <a:ext cx="8229600" cy="4525962"/>
          </a:xfrm>
        </p:spPr>
        <p:txBody>
          <a:bodyPr/>
          <a:lstStyle/>
          <a:p>
            <a:pPr marL="514350" indent="-514350">
              <a:buFont typeface="+mj-lt"/>
              <a:buAutoNum type="arabicPeriod" startAt="11"/>
              <a:defRPr/>
            </a:pPr>
            <a:r>
              <a:rPr lang="pl-PL" sz="2400" dirty="0" smtClean="0"/>
              <a:t>Druki zgłoszeń należy przesyłać na adres: </a:t>
            </a:r>
          </a:p>
          <a:p>
            <a:pPr algn="ctr">
              <a:buFont typeface="Arial" charset="0"/>
              <a:buNone/>
              <a:defRPr/>
            </a:pPr>
            <a:r>
              <a:rPr lang="pl-PL" sz="2400" b="1" dirty="0" smtClean="0"/>
              <a:t>Ośrodek Doskonalenia Nauczycieli </a:t>
            </a:r>
          </a:p>
          <a:p>
            <a:pPr algn="ctr">
              <a:buFont typeface="Arial" charset="0"/>
              <a:buNone/>
              <a:defRPr/>
            </a:pPr>
            <a:r>
              <a:rPr lang="pl-PL" sz="2400" b="1" dirty="0" smtClean="0"/>
              <a:t>pl. Kościuszki 2 </a:t>
            </a:r>
          </a:p>
          <a:p>
            <a:pPr algn="ctr">
              <a:buFont typeface="Arial" charset="0"/>
              <a:buNone/>
              <a:defRPr/>
            </a:pPr>
            <a:r>
              <a:rPr lang="pl-PL" sz="2400" b="1" dirty="0" smtClean="0"/>
              <a:t>18-400 Łomża </a:t>
            </a:r>
          </a:p>
          <a:p>
            <a:pPr>
              <a:buFont typeface="Arial" charset="0"/>
              <a:buNone/>
              <a:defRPr/>
            </a:pPr>
            <a:r>
              <a:rPr lang="pl-PL" sz="2400" dirty="0" smtClean="0"/>
              <a:t>12. Inne dane adresowe ODN: </a:t>
            </a:r>
          </a:p>
          <a:p>
            <a:pPr>
              <a:buFont typeface="Arial" charset="0"/>
              <a:buNone/>
              <a:defRPr/>
            </a:pPr>
            <a:endParaRPr lang="pl-PL" sz="2400" dirty="0" smtClean="0"/>
          </a:p>
          <a:p>
            <a:pPr>
              <a:defRPr/>
            </a:pPr>
            <a:r>
              <a:rPr lang="pl-PL" sz="2400" dirty="0" smtClean="0"/>
              <a:t>Poczta e-mail.: </a:t>
            </a:r>
            <a:r>
              <a:rPr lang="pl-PL" sz="2400" b="1" dirty="0" err="1" smtClean="0"/>
              <a:t>odn@odnlomza.pl</a:t>
            </a:r>
            <a:r>
              <a:rPr lang="pl-PL" sz="2400" b="1" dirty="0" smtClean="0"/>
              <a:t> </a:t>
            </a:r>
          </a:p>
          <a:p>
            <a:pPr>
              <a:defRPr/>
            </a:pPr>
            <a:endParaRPr lang="pl-PL" sz="2400" dirty="0" smtClean="0"/>
          </a:p>
          <a:p>
            <a:pPr>
              <a:defRPr/>
            </a:pPr>
            <a:r>
              <a:rPr lang="nb-NO" sz="2400" dirty="0" smtClean="0"/>
              <a:t>Telefon: (086) 216 42 17 Fax: (086) 216 57 25 </a:t>
            </a:r>
            <a:endParaRPr lang="pl-PL" sz="2400" dirty="0" smtClean="0"/>
          </a:p>
          <a:p>
            <a:pPr>
              <a:defRPr/>
            </a:pPr>
            <a:endParaRPr lang="pl-PL" dirty="0"/>
          </a:p>
        </p:txBody>
      </p:sp>
      <p:sp>
        <p:nvSpPr>
          <p:cNvPr id="77827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3AFFBF-277E-4898-83AA-0CEBC2B283B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87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000" dirty="0" smtClean="0">
                <a:solidFill>
                  <a:srgbClr val="C47BDB"/>
                </a:solidFill>
              </a:rPr>
              <a:t>Dziękuję za uwagę</a:t>
            </a:r>
          </a:p>
        </p:txBody>
      </p:sp>
      <p:sp>
        <p:nvSpPr>
          <p:cNvPr id="79875" name="Symbol zastępczy numeru slajdu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B0A5ED-7EA9-408D-8627-CFC38E185FB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88</a:t>
            </a:fld>
            <a:endParaRPr lang="pl-PL" smtClean="0"/>
          </a:p>
        </p:txBody>
      </p:sp>
      <p:pic>
        <p:nvPicPr>
          <p:cNvPr id="79876" name="Obraz 10" descr="kwiat-ruchomy-obrazek-0016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2349500"/>
            <a:ext cx="1871663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 układ">
  <a:themeElements>
    <a:clrScheme name="Przesileni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 układ</Template>
  <TotalTime>2464</TotalTime>
  <Words>2381</Words>
  <Application>Microsoft Office PowerPoint</Application>
  <PresentationFormat>Pokaz na ekranie (4:3)</PresentationFormat>
  <Paragraphs>479</Paragraphs>
  <Slides>88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88</vt:i4>
      </vt:variant>
    </vt:vector>
  </HeadingPairs>
  <TitlesOfParts>
    <vt:vector size="89" baseType="lpstr">
      <vt:lpstr>szablon układ</vt:lpstr>
      <vt:lpstr>Slajd 1</vt:lpstr>
      <vt:lpstr>Ramowy program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Kierunki realizacji zadań z zakresu nadzoru pedagogicznego w roku szkolnym 2015/2016 </vt:lpstr>
      <vt:lpstr>Slajd 21</vt:lpstr>
      <vt:lpstr>Slajd 22</vt:lpstr>
      <vt:lpstr>Slajd 23</vt:lpstr>
      <vt:lpstr>Slajd 24</vt:lpstr>
      <vt:lpstr>Slajd 25</vt:lpstr>
      <vt:lpstr>Średnie wyniki uczniów w zakresie wymagań ogólnych z podstawy programowej matematyki</vt:lpstr>
      <vt:lpstr>Wnioski i rekomendacje – SP  </vt:lpstr>
      <vt:lpstr>Slajd 28</vt:lpstr>
      <vt:lpstr>Średnie wyniki uczniów w zakresie wymagań ogólnych z podstawy programowej matematyki</vt:lpstr>
      <vt:lpstr>Wnioski i rekomendacje – gimnazjum  </vt:lpstr>
      <vt:lpstr>Slajd 31</vt:lpstr>
      <vt:lpstr>Slajd 32</vt:lpstr>
      <vt:lpstr>Średnie wyniki uczniów w zakresie wymagań ogólnych z podstawy programowej matematyki PP</vt:lpstr>
      <vt:lpstr>Średnie wyniki uczniów w zakresie wymagań ogólnych z podstawy programowej matematyki PR</vt:lpstr>
      <vt:lpstr>Wnioski i rekomendacje  </vt:lpstr>
      <vt:lpstr>Wnioski i rekomendacje  </vt:lpstr>
      <vt:lpstr>Wnioski i rekomendacje  </vt:lpstr>
      <vt:lpstr>Wnioski i rekomendacje  </vt:lpstr>
      <vt:lpstr>Wnioski i rekomendacje  </vt:lpstr>
      <vt:lpstr>Wnioski i rekomendacje  </vt:lpstr>
      <vt:lpstr>Wnioski i rekomendacje  </vt:lpstr>
      <vt:lpstr>Slajd 42</vt:lpstr>
      <vt:lpstr>Slajd 43</vt:lpstr>
      <vt:lpstr>Slajd 44</vt:lpstr>
      <vt:lpstr>Slajd 45</vt:lpstr>
      <vt:lpstr>Slajd 46</vt:lpstr>
      <vt:lpstr> </vt:lpstr>
      <vt:lpstr>Slajd 48</vt:lpstr>
      <vt:lpstr>Slajd 49</vt:lpstr>
      <vt:lpstr>Slajd 50</vt:lpstr>
      <vt:lpstr>Slajd 51</vt:lpstr>
      <vt:lpstr>Slajd 52</vt:lpstr>
      <vt:lpstr>Slajd 53</vt:lpstr>
      <vt:lpstr>Slajd 54</vt:lpstr>
      <vt:lpstr>Slajd 55</vt:lpstr>
      <vt:lpstr>Rozdział 2 (fragmenty)</vt:lpstr>
      <vt:lpstr>Slajd 57</vt:lpstr>
      <vt:lpstr>Slajd 58</vt:lpstr>
      <vt:lpstr>Slajd 59</vt:lpstr>
      <vt:lpstr>Slajd 60</vt:lpstr>
      <vt:lpstr>Slajd 61</vt:lpstr>
      <vt:lpstr>Slajd 62</vt:lpstr>
      <vt:lpstr>Slajd 63</vt:lpstr>
      <vt:lpstr>Slajd 64</vt:lpstr>
      <vt:lpstr>Slajd 65</vt:lpstr>
      <vt:lpstr>Slajd 66</vt:lpstr>
      <vt:lpstr>Zadania nauczycieli</vt:lpstr>
      <vt:lpstr>Slajd 68</vt:lpstr>
      <vt:lpstr>Slajd 69</vt:lpstr>
      <vt:lpstr>Slajd 70</vt:lpstr>
      <vt:lpstr>Slajd 71</vt:lpstr>
      <vt:lpstr>Slajd 72</vt:lpstr>
      <vt:lpstr>Slajd 73</vt:lpstr>
      <vt:lpstr>Slajd 74</vt:lpstr>
      <vt:lpstr>Slajd 75</vt:lpstr>
      <vt:lpstr>Slajd 76</vt:lpstr>
      <vt:lpstr>Slajd 77</vt:lpstr>
      <vt:lpstr>Slajd 78</vt:lpstr>
      <vt:lpstr>Slajd 79</vt:lpstr>
      <vt:lpstr>Slajd 80</vt:lpstr>
      <vt:lpstr>Rekomendacje do pracy szkół w roku szkolnym 2015/2016  (dotyczące matematyki)</vt:lpstr>
      <vt:lpstr>Z materiałów ORE</vt:lpstr>
      <vt:lpstr>Slajd 83</vt:lpstr>
      <vt:lpstr>Informacje organizacyjne</vt:lpstr>
      <vt:lpstr>Slajd 85</vt:lpstr>
      <vt:lpstr>Slajd 86</vt:lpstr>
      <vt:lpstr>Slajd 87</vt:lpstr>
      <vt:lpstr>Dziękuję za uwagę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ODN</dc:creator>
  <cp:lastModifiedBy>odn</cp:lastModifiedBy>
  <cp:revision>788</cp:revision>
  <dcterms:created xsi:type="dcterms:W3CDTF">2012-04-10T08:23:54Z</dcterms:created>
  <dcterms:modified xsi:type="dcterms:W3CDTF">2015-09-22T09:00:58Z</dcterms:modified>
</cp:coreProperties>
</file>