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3"/>
  </p:notesMasterIdLst>
  <p:handoutMasterIdLst>
    <p:handoutMasterId r:id="rId84"/>
  </p:handoutMasterIdLst>
  <p:sldIdLst>
    <p:sldId id="273" r:id="rId2"/>
    <p:sldId id="275" r:id="rId3"/>
    <p:sldId id="276" r:id="rId4"/>
    <p:sldId id="277" r:id="rId5"/>
    <p:sldId id="280" r:id="rId6"/>
    <p:sldId id="281" r:id="rId7"/>
    <p:sldId id="402" r:id="rId8"/>
    <p:sldId id="297" r:id="rId9"/>
    <p:sldId id="298" r:id="rId10"/>
    <p:sldId id="299" r:id="rId11"/>
    <p:sldId id="302" r:id="rId12"/>
    <p:sldId id="303" r:id="rId13"/>
    <p:sldId id="304" r:id="rId14"/>
    <p:sldId id="341" r:id="rId15"/>
    <p:sldId id="342" r:id="rId16"/>
    <p:sldId id="305" r:id="rId17"/>
    <p:sldId id="306" r:id="rId18"/>
    <p:sldId id="401" r:id="rId19"/>
    <p:sldId id="316" r:id="rId20"/>
    <p:sldId id="382" r:id="rId21"/>
    <p:sldId id="383" r:id="rId22"/>
    <p:sldId id="410" r:id="rId23"/>
    <p:sldId id="384" r:id="rId24"/>
    <p:sldId id="385" r:id="rId25"/>
    <p:sldId id="386" r:id="rId26"/>
    <p:sldId id="387" r:id="rId27"/>
    <p:sldId id="388" r:id="rId28"/>
    <p:sldId id="404" r:id="rId29"/>
    <p:sldId id="411" r:id="rId30"/>
    <p:sldId id="405" r:id="rId31"/>
    <p:sldId id="412" r:id="rId32"/>
    <p:sldId id="400" r:id="rId33"/>
    <p:sldId id="394" r:id="rId34"/>
    <p:sldId id="395" r:id="rId35"/>
    <p:sldId id="408" r:id="rId36"/>
    <p:sldId id="409" r:id="rId37"/>
    <p:sldId id="396" r:id="rId38"/>
    <p:sldId id="397" r:id="rId39"/>
    <p:sldId id="398" r:id="rId40"/>
    <p:sldId id="399" r:id="rId41"/>
    <p:sldId id="406" r:id="rId42"/>
    <p:sldId id="407" r:id="rId43"/>
    <p:sldId id="389" r:id="rId44"/>
    <p:sldId id="390" r:id="rId45"/>
    <p:sldId id="391" r:id="rId46"/>
    <p:sldId id="392" r:id="rId47"/>
    <p:sldId id="415" r:id="rId48"/>
    <p:sldId id="416" r:id="rId49"/>
    <p:sldId id="417" r:id="rId50"/>
    <p:sldId id="418" r:id="rId51"/>
    <p:sldId id="419" r:id="rId52"/>
    <p:sldId id="420" r:id="rId53"/>
    <p:sldId id="434" r:id="rId54"/>
    <p:sldId id="421" r:id="rId55"/>
    <p:sldId id="435" r:id="rId56"/>
    <p:sldId id="422" r:id="rId57"/>
    <p:sldId id="423" r:id="rId58"/>
    <p:sldId id="436" r:id="rId59"/>
    <p:sldId id="424" r:id="rId60"/>
    <p:sldId id="437" r:id="rId61"/>
    <p:sldId id="425" r:id="rId62"/>
    <p:sldId id="426" r:id="rId63"/>
    <p:sldId id="427" r:id="rId64"/>
    <p:sldId id="428" r:id="rId65"/>
    <p:sldId id="429" r:id="rId66"/>
    <p:sldId id="430" r:id="rId67"/>
    <p:sldId id="431" r:id="rId68"/>
    <p:sldId id="432" r:id="rId69"/>
    <p:sldId id="433" r:id="rId70"/>
    <p:sldId id="326" r:id="rId71"/>
    <p:sldId id="327" r:id="rId72"/>
    <p:sldId id="328" r:id="rId73"/>
    <p:sldId id="329" r:id="rId74"/>
    <p:sldId id="330" r:id="rId75"/>
    <p:sldId id="331" r:id="rId76"/>
    <p:sldId id="380" r:id="rId77"/>
    <p:sldId id="381" r:id="rId78"/>
    <p:sldId id="413" r:id="rId79"/>
    <p:sldId id="414" r:id="rId80"/>
    <p:sldId id="333" r:id="rId81"/>
    <p:sldId id="340" r:id="rId82"/>
  </p:sldIdLst>
  <p:sldSz cx="12192000" cy="6858000"/>
  <p:notesSz cx="6858000" cy="9144000"/>
  <p:defaultTextStyle>
    <a:defPPr rtl="0">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6270" autoAdjust="0"/>
  </p:normalViewPr>
  <p:slideViewPr>
    <p:cSldViewPr snapToGrid="0">
      <p:cViewPr varScale="1">
        <p:scale>
          <a:sx n="112" d="100"/>
          <a:sy n="112" d="100"/>
        </p:scale>
        <p:origin x="-264" y="-1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2478" y="72"/>
      </p:cViewPr>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dirty="0"/>
          </a:p>
        </p:txBody>
      </p:sp>
      <p:sp>
        <p:nvSpPr>
          <p:cNvPr id="5" name="Symbol zastępczy numeru slajd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429267-B04C-4F84-B822-AC88E2AF279A}" type="slidenum">
              <a:rPr lang="pl-PL" smtClean="0"/>
              <a:pPr/>
              <a:t>‹#›</a:t>
            </a:fld>
            <a:endParaRPr lang="pl-PL" dirty="0"/>
          </a:p>
        </p:txBody>
      </p:sp>
    </p:spTree>
    <p:extLst>
      <p:ext uri="{BB962C8B-B14F-4D97-AF65-F5344CB8AC3E}">
        <p14:creationId xmlns:p14="http://schemas.microsoft.com/office/powerpoint/2010/main" xmlns="" val="366903684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agłówek — symbol zastępczy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l-PL" noProof="0" dirty="0"/>
          </a:p>
        </p:txBody>
      </p:sp>
      <p:sp>
        <p:nvSpPr>
          <p:cNvPr id="3" name="Data — symbol zastępcz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96049952-D0A3-44A6-9990-FF27B5A47D63}" type="datetime1">
              <a:rPr lang="pl-PL" noProof="0" smtClean="0"/>
              <a:pPr rtl="0"/>
              <a:t>2019-09-21</a:t>
            </a:fld>
            <a:endParaRPr lang="pl-PL" noProof="0" dirty="0"/>
          </a:p>
        </p:txBody>
      </p:sp>
      <p:sp>
        <p:nvSpPr>
          <p:cNvPr id="4" name="Obraz slajdu — symbol zastępcz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pl-PL" noProof="0" dirty="0"/>
          </a:p>
        </p:txBody>
      </p:sp>
      <p:sp>
        <p:nvSpPr>
          <p:cNvPr id="5" name="Notatki — symbol zastępcz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pl-PL" noProof="0" dirty="0" smtClean="0"/>
              <a:t>Kliknij, aby edytować style wzorców tekstu</a:t>
            </a:r>
          </a:p>
          <a:p>
            <a:pPr lvl="1" rtl="0"/>
            <a:r>
              <a:rPr lang="pl-PL" noProof="0" dirty="0" smtClean="0"/>
              <a:t>Drugi poziom</a:t>
            </a:r>
          </a:p>
          <a:p>
            <a:pPr lvl="2" rtl="0"/>
            <a:r>
              <a:rPr lang="pl-PL" noProof="0" dirty="0" smtClean="0"/>
              <a:t>Trzeci poziom</a:t>
            </a:r>
          </a:p>
          <a:p>
            <a:pPr lvl="3" rtl="0"/>
            <a:r>
              <a:rPr lang="pl-PL" noProof="0" dirty="0" smtClean="0"/>
              <a:t>Czwarty poziom</a:t>
            </a:r>
          </a:p>
          <a:p>
            <a:pPr lvl="4" rtl="0"/>
            <a:r>
              <a:rPr lang="pl-PL" noProof="0" dirty="0" smtClean="0"/>
              <a:t>Piąty poziom</a:t>
            </a:r>
            <a:endParaRPr lang="pl-PL" noProof="0" dirty="0"/>
          </a:p>
        </p:txBody>
      </p:sp>
      <p:sp>
        <p:nvSpPr>
          <p:cNvPr id="6" name="Stopka — symbol zastępczy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r>
              <a:rPr lang="pl-PL" noProof="0" smtClean="0"/>
              <a:t>Centrum Edukacji Nauczycieli w Łomży</a:t>
            </a:r>
            <a:endParaRPr lang="pl-PL" noProof="0" dirty="0"/>
          </a:p>
        </p:txBody>
      </p:sp>
      <p:sp>
        <p:nvSpPr>
          <p:cNvPr id="7" name="Numer slajdu — symbol zastępcz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93B0CF2-7F87-4E02-A248-870047730F99}" type="slidenum">
              <a:rPr lang="pl-PL" noProof="0" smtClean="0"/>
              <a:pPr rtl="0"/>
              <a:t>‹#›</a:t>
            </a:fld>
            <a:endParaRPr lang="pl-PL" noProof="0" dirty="0"/>
          </a:p>
        </p:txBody>
      </p:sp>
    </p:spTree>
    <p:extLst>
      <p:ext uri="{BB962C8B-B14F-4D97-AF65-F5344CB8AC3E}">
        <p14:creationId xmlns:p14="http://schemas.microsoft.com/office/powerpoint/2010/main" xmlns="" val="361498132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grpSp>
        <p:nvGrpSpPr>
          <p:cNvPr id="10" name="Grupa 9"/>
          <p:cNvGrpSpPr/>
          <p:nvPr/>
        </p:nvGrpSpPr>
        <p:grpSpPr>
          <a:xfrm>
            <a:off x="0" y="6208894"/>
            <a:ext cx="12192000" cy="649106"/>
            <a:chOff x="0" y="6208894"/>
            <a:chExt cx="12192000" cy="649106"/>
          </a:xfrm>
        </p:grpSpPr>
        <p:sp>
          <p:nvSpPr>
            <p:cNvPr id="2" name="Prostokąt 1"/>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rtl="0"/>
              <a:endParaRPr lang="pl-PL" noProof="0" dirty="0"/>
            </a:p>
          </p:txBody>
        </p:sp>
        <p:cxnSp>
          <p:nvCxnSpPr>
            <p:cNvPr id="7" name="Łącznik prosty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5" name="Łącznik prosty 4"/>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Łącznik prosty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
        <p:nvSpPr>
          <p:cNvPr id="9" name="Tytuł 8"/>
          <p:cNvSpPr>
            <a:spLocks noGrp="1"/>
          </p:cNvSpPr>
          <p:nvPr>
            <p:ph type="ctrTitle"/>
          </p:nvPr>
        </p:nvSpPr>
        <p:spPr>
          <a:xfrm>
            <a:off x="711200" y="1371600"/>
            <a:ext cx="10468864" cy="1828800"/>
          </a:xfrm>
          <a:ln>
            <a:noFill/>
          </a:ln>
        </p:spPr>
        <p:txBody>
          <a:bodyPr vert="horz" tIns="0" rIns="18288" bIns="0" rtlCol="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tx2"/>
                </a:solidFill>
                <a:effectLst/>
                <a:latin typeface="+mj-lt"/>
                <a:ea typeface="+mj-ea"/>
                <a:cs typeface="+mj-cs"/>
              </a:defRPr>
            </a:lvl1pPr>
          </a:lstStyle>
          <a:p>
            <a:pPr rtl="0"/>
            <a:r>
              <a:rPr lang="pl-PL" noProof="0" smtClean="0"/>
              <a:t>Kliknij, aby edytować styl</a:t>
            </a:r>
            <a:endParaRPr kumimoji="0" lang="pl-PL" noProof="0" dirty="0"/>
          </a:p>
        </p:txBody>
      </p:sp>
      <p:sp>
        <p:nvSpPr>
          <p:cNvPr id="17" name="Podtytuł 16"/>
          <p:cNvSpPr>
            <a:spLocks noGrp="1"/>
          </p:cNvSpPr>
          <p:nvPr>
            <p:ph type="subTitle" idx="1"/>
          </p:nvPr>
        </p:nvSpPr>
        <p:spPr>
          <a:xfrm>
            <a:off x="711200" y="3228536"/>
            <a:ext cx="10472928" cy="1752600"/>
          </a:xfrm>
        </p:spPr>
        <p:txBody>
          <a:bodyPr lIns="0" rIns="18288" rtlCol="0"/>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rtl="0"/>
            <a:r>
              <a:rPr lang="pl-PL" noProof="0" smtClean="0"/>
              <a:t>Kliknij, aby edytować styl wzorca podtytułu</a:t>
            </a:r>
            <a:endParaRPr kumimoji="0" lang="pl-PL" noProof="0" dirty="0"/>
          </a:p>
        </p:txBody>
      </p:sp>
      <p:sp>
        <p:nvSpPr>
          <p:cNvPr id="30" name="Data — symbol zastępczy 29"/>
          <p:cNvSpPr>
            <a:spLocks noGrp="1"/>
          </p:cNvSpPr>
          <p:nvPr>
            <p:ph type="dt" sz="half" idx="10"/>
          </p:nvPr>
        </p:nvSpPr>
        <p:spPr/>
        <p:txBody>
          <a:bodyPr rtlCol="0"/>
          <a:lstStyle/>
          <a:p>
            <a:pPr rtl="0"/>
            <a:fld id="{035A0419-DC3D-48D0-8B90-4EDF0BD8BCBD}" type="datetime1">
              <a:rPr lang="pl-PL" noProof="0" smtClean="0"/>
              <a:pPr rtl="0"/>
              <a:t>2019-09-21</a:t>
            </a:fld>
            <a:endParaRPr lang="pl-PL" noProof="0" dirty="0"/>
          </a:p>
        </p:txBody>
      </p:sp>
      <p:sp>
        <p:nvSpPr>
          <p:cNvPr id="27" name="Numer slajdu — symbol zastępczy 26"/>
          <p:cNvSpPr>
            <a:spLocks noGrp="1"/>
          </p:cNvSpPr>
          <p:nvPr>
            <p:ph type="sldNum" sz="quarter" idx="12"/>
          </p:nvPr>
        </p:nvSpPr>
        <p:spPr/>
        <p:txBody>
          <a:bodyPr rtlCol="0"/>
          <a:lstStyle/>
          <a:p>
            <a:pPr rtl="0"/>
            <a:fld id="{401CF334-2D5C-4859-84A6-CA7E6E43FAEB}" type="slidenum">
              <a:rPr lang="pl-PL" noProof="0" smtClean="0"/>
              <a:pPr rtl="0"/>
              <a:t>‹#›</a:t>
            </a:fld>
            <a:endParaRPr lang="pl-PL" noProof="0" dirty="0"/>
          </a:p>
        </p:txBody>
      </p:sp>
      <p:pic>
        <p:nvPicPr>
          <p:cNvPr id="6" name="Obraz 5"/>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11200" y="5920980"/>
            <a:ext cx="1289307" cy="734569"/>
          </a:xfrm>
          <a:prstGeom prst="rect">
            <a:avLst/>
          </a:prstGeom>
        </p:spPr>
      </p:pic>
      <p:sp>
        <p:nvSpPr>
          <p:cNvPr id="12" name="Stopka — symbol zastępczy 21"/>
          <p:cNvSpPr>
            <a:spLocks noGrp="1"/>
          </p:cNvSpPr>
          <p:nvPr>
            <p:ph type="ftr" sz="quarter" idx="3"/>
          </p:nvPr>
        </p:nvSpPr>
        <p:spPr>
          <a:xfrm>
            <a:off x="3556000" y="6356351"/>
            <a:ext cx="4470400" cy="365125"/>
          </a:xfrm>
          <a:prstGeom prst="rect">
            <a:avLst/>
          </a:prstGeom>
        </p:spPr>
        <p:txBody>
          <a:bodyPr vert="horz" lIns="0" tIns="0" rIns="0" bIns="0" rtlCol="0" anchor="b"/>
          <a:lstStyle>
            <a:lvl1pPr algn="ctr" eaLnBrk="1" latinLnBrk="0" hangingPunct="1">
              <a:defRPr kumimoji="0" sz="1800" b="1" i="1">
                <a:solidFill>
                  <a:schemeClr val="tx1"/>
                </a:solidFill>
                <a:latin typeface="Times New Roman" panose="02020603050405020304" pitchFamily="18" charset="0"/>
                <a:cs typeface="Times New Roman" panose="02020603050405020304" pitchFamily="18" charset="0"/>
              </a:defRPr>
            </a:lvl1pPr>
          </a:lstStyle>
          <a:p>
            <a:r>
              <a:rPr lang="pl-PL" dirty="0" smtClean="0"/>
              <a:t>Centrum Edukacji Nauczycieli w Łomży</a:t>
            </a:r>
            <a:endParaRPr lang="pl-PL" dirty="0"/>
          </a:p>
        </p:txBody>
      </p:sp>
    </p:spTree>
    <p:extLst>
      <p:ext uri="{BB962C8B-B14F-4D97-AF65-F5344CB8AC3E}">
        <p14:creationId xmlns:p14="http://schemas.microsoft.com/office/powerpoint/2010/main" xmlns="" val="2980820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grpSp>
        <p:nvGrpSpPr>
          <p:cNvPr id="7" name="Grupa 6"/>
          <p:cNvGrpSpPr/>
          <p:nvPr userDrawn="1"/>
        </p:nvGrpSpPr>
        <p:grpSpPr>
          <a:xfrm>
            <a:off x="0" y="6208894"/>
            <a:ext cx="12192000" cy="649106"/>
            <a:chOff x="0" y="6208894"/>
            <a:chExt cx="12192000" cy="649106"/>
          </a:xfrm>
        </p:grpSpPr>
        <p:sp>
          <p:nvSpPr>
            <p:cNvPr id="8" name="Prostokąt 7"/>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rtl="0"/>
              <a:endParaRPr lang="pl-PL" noProof="0" dirty="0"/>
            </a:p>
          </p:txBody>
        </p:sp>
        <p:cxnSp>
          <p:nvCxnSpPr>
            <p:cNvPr id="9" name="Łącznik prosty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ytuł 1"/>
          <p:cNvSpPr>
            <a:spLocks noGrp="1"/>
          </p:cNvSpPr>
          <p:nvPr>
            <p:ph type="title"/>
          </p:nvPr>
        </p:nvSpPr>
        <p:spPr/>
        <p:txBody>
          <a:bodyPr rtlCol="0"/>
          <a:lstStyle/>
          <a:p>
            <a:pPr rtl="0"/>
            <a:r>
              <a:rPr lang="pl-PL" noProof="0" smtClean="0"/>
              <a:t>Kliknij, aby edytować styl</a:t>
            </a:r>
            <a:endParaRPr kumimoji="0" lang="pl-PL" noProof="0" dirty="0"/>
          </a:p>
        </p:txBody>
      </p:sp>
      <p:sp>
        <p:nvSpPr>
          <p:cNvPr id="3" name="Zawartość — symbol zastępczy 2"/>
          <p:cNvSpPr>
            <a:spLocks noGrp="1"/>
          </p:cNvSpPr>
          <p:nvPr>
            <p:ph idx="1"/>
          </p:nvPr>
        </p:nvSpPr>
        <p:spPr/>
        <p:txBody>
          <a:bodyPr rtlCol="0"/>
          <a:lstStyle/>
          <a:p>
            <a:pPr lvl="0" rtl="0" eaLnBrk="1" latinLnBrk="0" hangingPunct="1"/>
            <a:r>
              <a:rPr lang="pl-PL" noProof="0" smtClean="0"/>
              <a:t>Kliknij, aby edytować style wzorca tekstu</a:t>
            </a:r>
          </a:p>
          <a:p>
            <a:pPr lvl="1" rtl="0" eaLnBrk="1" latinLnBrk="0" hangingPunct="1"/>
            <a:r>
              <a:rPr lang="pl-PL" noProof="0" smtClean="0"/>
              <a:t>Drugi poziom</a:t>
            </a:r>
          </a:p>
          <a:p>
            <a:pPr lvl="2" rtl="0" eaLnBrk="1" latinLnBrk="0" hangingPunct="1"/>
            <a:r>
              <a:rPr lang="pl-PL" noProof="0" smtClean="0"/>
              <a:t>Trzeci poziom</a:t>
            </a:r>
          </a:p>
          <a:p>
            <a:pPr lvl="3" rtl="0" eaLnBrk="1" latinLnBrk="0" hangingPunct="1"/>
            <a:r>
              <a:rPr lang="pl-PL" noProof="0" smtClean="0"/>
              <a:t>Czwarty poziom</a:t>
            </a:r>
          </a:p>
          <a:p>
            <a:pPr lvl="4" rtl="0" eaLnBrk="1" latinLnBrk="0" hangingPunct="1"/>
            <a:r>
              <a:rPr lang="pl-PL" noProof="0" smtClean="0"/>
              <a:t>Piąty poziom</a:t>
            </a:r>
            <a:endParaRPr kumimoji="0" lang="pl-PL" noProof="0" dirty="0"/>
          </a:p>
        </p:txBody>
      </p:sp>
      <p:sp>
        <p:nvSpPr>
          <p:cNvPr id="4" name="Data — symbol zastępczy 3"/>
          <p:cNvSpPr>
            <a:spLocks noGrp="1"/>
          </p:cNvSpPr>
          <p:nvPr>
            <p:ph type="dt" sz="half" idx="10"/>
          </p:nvPr>
        </p:nvSpPr>
        <p:spPr/>
        <p:txBody>
          <a:bodyPr rtlCol="0"/>
          <a:lstStyle/>
          <a:p>
            <a:pPr rtl="0"/>
            <a:fld id="{55452FB1-FE25-46D9-8106-6023B530EF0A}" type="datetime1">
              <a:rPr lang="pl-PL" noProof="0" smtClean="0"/>
              <a:pPr rtl="0"/>
              <a:t>2019-09-21</a:t>
            </a:fld>
            <a:endParaRPr lang="pl-PL" noProof="0" dirty="0"/>
          </a:p>
        </p:txBody>
      </p:sp>
      <p:sp>
        <p:nvSpPr>
          <p:cNvPr id="6" name="Numer slajdu — symbol zastępczy 5"/>
          <p:cNvSpPr>
            <a:spLocks noGrp="1"/>
          </p:cNvSpPr>
          <p:nvPr>
            <p:ph type="sldNum" sz="quarter" idx="12"/>
          </p:nvPr>
        </p:nvSpPr>
        <p:spPr/>
        <p:txBody>
          <a:bodyPr rtlCol="0"/>
          <a:lstStyle/>
          <a:p>
            <a:pPr rtl="0"/>
            <a:fld id="{401CF334-2D5C-4859-84A6-CA7E6E43FAEB}" type="slidenum">
              <a:rPr lang="pl-PL" noProof="0" smtClean="0"/>
              <a:pPr rtl="0"/>
              <a:t>‹#›</a:t>
            </a:fld>
            <a:endParaRPr lang="pl-PL" noProof="0" dirty="0"/>
          </a:p>
        </p:txBody>
      </p:sp>
      <p:pic>
        <p:nvPicPr>
          <p:cNvPr id="10" name="Obraz 9"/>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11200" y="5920980"/>
            <a:ext cx="1289307" cy="734569"/>
          </a:xfrm>
          <a:prstGeom prst="rect">
            <a:avLst/>
          </a:prstGeom>
        </p:spPr>
      </p:pic>
      <p:sp>
        <p:nvSpPr>
          <p:cNvPr id="11" name="Stopka — symbol zastępczy 21"/>
          <p:cNvSpPr>
            <a:spLocks noGrp="1"/>
          </p:cNvSpPr>
          <p:nvPr>
            <p:ph type="ftr" sz="quarter" idx="3"/>
          </p:nvPr>
        </p:nvSpPr>
        <p:spPr>
          <a:xfrm>
            <a:off x="3556000" y="6356351"/>
            <a:ext cx="4470400" cy="365125"/>
          </a:xfrm>
          <a:prstGeom prst="rect">
            <a:avLst/>
          </a:prstGeom>
        </p:spPr>
        <p:txBody>
          <a:bodyPr vert="horz" lIns="0" tIns="0" rIns="0" bIns="0" rtlCol="0" anchor="b"/>
          <a:lstStyle>
            <a:lvl1pPr algn="ctr" eaLnBrk="1" latinLnBrk="0" hangingPunct="1">
              <a:defRPr kumimoji="0" sz="1800" b="1" i="1">
                <a:solidFill>
                  <a:schemeClr val="tx1"/>
                </a:solidFill>
                <a:latin typeface="Times New Roman" panose="02020603050405020304" pitchFamily="18" charset="0"/>
                <a:cs typeface="Times New Roman" panose="02020603050405020304" pitchFamily="18" charset="0"/>
              </a:defRPr>
            </a:lvl1pPr>
          </a:lstStyle>
          <a:p>
            <a:r>
              <a:rPr lang="pl-PL" dirty="0" smtClean="0"/>
              <a:t>Centrum Edukacji Nauczycieli w Łomży</a:t>
            </a:r>
            <a:endParaRPr lang="pl-PL" dirty="0"/>
          </a:p>
        </p:txBody>
      </p:sp>
    </p:spTree>
    <p:extLst>
      <p:ext uri="{BB962C8B-B14F-4D97-AF65-F5344CB8AC3E}">
        <p14:creationId xmlns:p14="http://schemas.microsoft.com/office/powerpoint/2010/main" xmlns="" val="14816821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grpSp>
        <p:nvGrpSpPr>
          <p:cNvPr id="11" name="Grupa 10"/>
          <p:cNvGrpSpPr/>
          <p:nvPr userDrawn="1"/>
        </p:nvGrpSpPr>
        <p:grpSpPr>
          <a:xfrm>
            <a:off x="0" y="6208894"/>
            <a:ext cx="12192000" cy="649106"/>
            <a:chOff x="0" y="6208894"/>
            <a:chExt cx="12192000" cy="649106"/>
          </a:xfrm>
        </p:grpSpPr>
        <p:sp>
          <p:nvSpPr>
            <p:cNvPr id="12" name="Prostokąt 11"/>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rtl="0"/>
              <a:endParaRPr lang="pl-PL" noProof="0" dirty="0"/>
            </a:p>
          </p:txBody>
        </p:sp>
        <p:cxnSp>
          <p:nvCxnSpPr>
            <p:cNvPr id="13" name="Łącznik prosty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9" name="Łącznik prosty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ytuł 1"/>
          <p:cNvSpPr>
            <a:spLocks noGrp="1"/>
          </p:cNvSpPr>
          <p:nvPr>
            <p:ph type="title"/>
          </p:nvPr>
        </p:nvSpPr>
        <p:spPr>
          <a:xfrm>
            <a:off x="707136" y="1316736"/>
            <a:ext cx="10363200" cy="1362456"/>
          </a:xfrm>
          <a:ln>
            <a:noFill/>
          </a:ln>
        </p:spPr>
        <p:txBody>
          <a:bodyPr vert="horz" tIns="0" bIns="0" rtlCol="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pPr rtl="0"/>
            <a:r>
              <a:rPr lang="pl-PL" noProof="0" smtClean="0"/>
              <a:t>Kliknij, aby edytować styl</a:t>
            </a:r>
            <a:endParaRPr kumimoji="0" lang="pl-PL" noProof="0" dirty="0"/>
          </a:p>
        </p:txBody>
      </p:sp>
      <p:sp>
        <p:nvSpPr>
          <p:cNvPr id="3" name="Tekst — symbol zastępczy 2"/>
          <p:cNvSpPr>
            <a:spLocks noGrp="1"/>
          </p:cNvSpPr>
          <p:nvPr>
            <p:ph type="body" idx="1"/>
          </p:nvPr>
        </p:nvSpPr>
        <p:spPr>
          <a:xfrm>
            <a:off x="707136" y="2704664"/>
            <a:ext cx="10363200" cy="1509712"/>
          </a:xfrm>
        </p:spPr>
        <p:txBody>
          <a:bodyPr lIns="45720" rIns="45720" rtlCol="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rtl="0" eaLnBrk="1" latinLnBrk="0" hangingPunct="1"/>
            <a:r>
              <a:rPr lang="pl-PL" noProof="0" smtClean="0"/>
              <a:t>Kliknij, aby edytować style wzorca tekstu</a:t>
            </a:r>
          </a:p>
        </p:txBody>
      </p:sp>
      <p:sp>
        <p:nvSpPr>
          <p:cNvPr id="4" name="Data — symbol zastępczy 3"/>
          <p:cNvSpPr>
            <a:spLocks noGrp="1"/>
          </p:cNvSpPr>
          <p:nvPr>
            <p:ph type="dt" sz="half" idx="10"/>
          </p:nvPr>
        </p:nvSpPr>
        <p:spPr/>
        <p:txBody>
          <a:bodyPr rtlCol="0"/>
          <a:lstStyle/>
          <a:p>
            <a:pPr rtl="0"/>
            <a:fld id="{200CB398-DB96-4A39-890B-183A55019C57}" type="datetime1">
              <a:rPr lang="pl-PL" noProof="0" smtClean="0"/>
              <a:pPr rtl="0"/>
              <a:t>2019-09-21</a:t>
            </a:fld>
            <a:endParaRPr lang="pl-PL" noProof="0" dirty="0"/>
          </a:p>
        </p:txBody>
      </p:sp>
      <p:sp>
        <p:nvSpPr>
          <p:cNvPr id="6" name="Numer slajdu — symbol zastępczy 5"/>
          <p:cNvSpPr>
            <a:spLocks noGrp="1"/>
          </p:cNvSpPr>
          <p:nvPr>
            <p:ph type="sldNum" sz="quarter" idx="12"/>
          </p:nvPr>
        </p:nvSpPr>
        <p:spPr/>
        <p:txBody>
          <a:bodyPr rtlCol="0"/>
          <a:lstStyle/>
          <a:p>
            <a:pPr rtl="0"/>
            <a:fld id="{401CF334-2D5C-4859-84A6-CA7E6E43FAEB}" type="slidenum">
              <a:rPr lang="pl-PL" noProof="0" smtClean="0"/>
              <a:pPr rtl="0"/>
              <a:t>‹#›</a:t>
            </a:fld>
            <a:endParaRPr lang="pl-PL" noProof="0" dirty="0"/>
          </a:p>
        </p:txBody>
      </p:sp>
      <p:pic>
        <p:nvPicPr>
          <p:cNvPr id="10" name="Obraz 9"/>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11200" y="5920980"/>
            <a:ext cx="1289307" cy="734569"/>
          </a:xfrm>
          <a:prstGeom prst="rect">
            <a:avLst/>
          </a:prstGeom>
        </p:spPr>
      </p:pic>
      <p:sp>
        <p:nvSpPr>
          <p:cNvPr id="14" name="Stopka — symbol zastępczy 21"/>
          <p:cNvSpPr>
            <a:spLocks noGrp="1"/>
          </p:cNvSpPr>
          <p:nvPr>
            <p:ph type="ftr" sz="quarter" idx="3"/>
          </p:nvPr>
        </p:nvSpPr>
        <p:spPr>
          <a:xfrm>
            <a:off x="3556000" y="6356351"/>
            <a:ext cx="4470400" cy="365125"/>
          </a:xfrm>
          <a:prstGeom prst="rect">
            <a:avLst/>
          </a:prstGeom>
        </p:spPr>
        <p:txBody>
          <a:bodyPr vert="horz" lIns="0" tIns="0" rIns="0" bIns="0" rtlCol="0" anchor="b"/>
          <a:lstStyle>
            <a:lvl1pPr algn="ctr" eaLnBrk="1" latinLnBrk="0" hangingPunct="1">
              <a:defRPr kumimoji="0" sz="1800" b="1" i="1">
                <a:solidFill>
                  <a:schemeClr val="tx1"/>
                </a:solidFill>
                <a:latin typeface="Times New Roman" panose="02020603050405020304" pitchFamily="18" charset="0"/>
                <a:cs typeface="Times New Roman" panose="02020603050405020304" pitchFamily="18" charset="0"/>
              </a:defRPr>
            </a:lvl1pPr>
          </a:lstStyle>
          <a:p>
            <a:r>
              <a:rPr lang="pl-PL" dirty="0" smtClean="0"/>
              <a:t>Centrum Edukacji Nauczycieli w Łomży</a:t>
            </a:r>
            <a:endParaRPr lang="pl-PL" dirty="0"/>
          </a:p>
        </p:txBody>
      </p:sp>
    </p:spTree>
    <p:extLst>
      <p:ext uri="{BB962C8B-B14F-4D97-AF65-F5344CB8AC3E}">
        <p14:creationId xmlns:p14="http://schemas.microsoft.com/office/powerpoint/2010/main" xmlns="" val="3531933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grpSp>
        <p:nvGrpSpPr>
          <p:cNvPr id="8" name="Grupa 7"/>
          <p:cNvGrpSpPr/>
          <p:nvPr userDrawn="1"/>
        </p:nvGrpSpPr>
        <p:grpSpPr>
          <a:xfrm>
            <a:off x="0" y="6208894"/>
            <a:ext cx="12192000" cy="649106"/>
            <a:chOff x="0" y="6208894"/>
            <a:chExt cx="12192000" cy="649106"/>
          </a:xfrm>
        </p:grpSpPr>
        <p:sp>
          <p:nvSpPr>
            <p:cNvPr id="9" name="Prostokąt 8"/>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rtl="0"/>
              <a:endParaRPr lang="pl-PL" noProof="0" dirty="0"/>
            </a:p>
          </p:txBody>
        </p:sp>
        <p:cxnSp>
          <p:nvCxnSpPr>
            <p:cNvPr id="10" name="Łącznik prosty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ytuł 1"/>
          <p:cNvSpPr>
            <a:spLocks noGrp="1"/>
          </p:cNvSpPr>
          <p:nvPr>
            <p:ph type="title"/>
          </p:nvPr>
        </p:nvSpPr>
        <p:spPr>
          <a:xfrm>
            <a:off x="609600" y="704088"/>
            <a:ext cx="10972800" cy="1143000"/>
          </a:xfrm>
        </p:spPr>
        <p:txBody>
          <a:bodyPr rtlCol="0"/>
          <a:lstStyle/>
          <a:p>
            <a:pPr rtl="0"/>
            <a:r>
              <a:rPr lang="pl-PL" noProof="0" smtClean="0"/>
              <a:t>Kliknij, aby edytować styl</a:t>
            </a:r>
            <a:endParaRPr kumimoji="0" lang="pl-PL" noProof="0" dirty="0"/>
          </a:p>
        </p:txBody>
      </p:sp>
      <p:sp>
        <p:nvSpPr>
          <p:cNvPr id="3" name="Zawartość — symbol zastępczy 2"/>
          <p:cNvSpPr>
            <a:spLocks noGrp="1"/>
          </p:cNvSpPr>
          <p:nvPr>
            <p:ph sz="half" idx="1"/>
          </p:nvPr>
        </p:nvSpPr>
        <p:spPr>
          <a:xfrm>
            <a:off x="609600" y="1920085"/>
            <a:ext cx="5384800" cy="4434840"/>
          </a:xfrm>
        </p:spPr>
        <p:txBody>
          <a:bodyPr rtlCol="0"/>
          <a:lstStyle>
            <a:lvl1pPr>
              <a:defRPr sz="2600"/>
            </a:lvl1pPr>
            <a:lvl2pPr>
              <a:defRPr sz="2400"/>
            </a:lvl2pPr>
            <a:lvl3pPr>
              <a:defRPr sz="2000"/>
            </a:lvl3pPr>
            <a:lvl4pPr>
              <a:defRPr sz="1800"/>
            </a:lvl4pPr>
            <a:lvl5pPr>
              <a:defRPr sz="1800"/>
            </a:lvl5pPr>
          </a:lstStyle>
          <a:p>
            <a:pPr lvl="0" rtl="0" eaLnBrk="1" latinLnBrk="0" hangingPunct="1"/>
            <a:r>
              <a:rPr lang="pl-PL" noProof="0" smtClean="0"/>
              <a:t>Kliknij, aby edytować style wzorca tekstu</a:t>
            </a:r>
          </a:p>
          <a:p>
            <a:pPr lvl="1" rtl="0" eaLnBrk="1" latinLnBrk="0" hangingPunct="1"/>
            <a:r>
              <a:rPr lang="pl-PL" noProof="0" smtClean="0"/>
              <a:t>Drugi poziom</a:t>
            </a:r>
          </a:p>
          <a:p>
            <a:pPr lvl="2" rtl="0" eaLnBrk="1" latinLnBrk="0" hangingPunct="1"/>
            <a:r>
              <a:rPr lang="pl-PL" noProof="0" smtClean="0"/>
              <a:t>Trzeci poziom</a:t>
            </a:r>
          </a:p>
          <a:p>
            <a:pPr lvl="3" rtl="0" eaLnBrk="1" latinLnBrk="0" hangingPunct="1"/>
            <a:r>
              <a:rPr lang="pl-PL" noProof="0" smtClean="0"/>
              <a:t>Czwarty poziom</a:t>
            </a:r>
          </a:p>
          <a:p>
            <a:pPr lvl="4" rtl="0" eaLnBrk="1" latinLnBrk="0" hangingPunct="1"/>
            <a:r>
              <a:rPr lang="pl-PL" noProof="0" smtClean="0"/>
              <a:t>Piąty poziom</a:t>
            </a:r>
            <a:endParaRPr kumimoji="0" lang="pl-PL" noProof="0" dirty="0"/>
          </a:p>
        </p:txBody>
      </p:sp>
      <p:sp>
        <p:nvSpPr>
          <p:cNvPr id="4" name="Zawartość — symbol zastępczy 3"/>
          <p:cNvSpPr>
            <a:spLocks noGrp="1"/>
          </p:cNvSpPr>
          <p:nvPr>
            <p:ph sz="half" idx="2"/>
          </p:nvPr>
        </p:nvSpPr>
        <p:spPr>
          <a:xfrm>
            <a:off x="6197600" y="1920085"/>
            <a:ext cx="5384800" cy="4434840"/>
          </a:xfrm>
        </p:spPr>
        <p:txBody>
          <a:bodyPr rtlCol="0"/>
          <a:lstStyle>
            <a:lvl1pPr>
              <a:defRPr sz="2600"/>
            </a:lvl1pPr>
            <a:lvl2pPr>
              <a:defRPr sz="2400"/>
            </a:lvl2pPr>
            <a:lvl3pPr>
              <a:defRPr sz="2000"/>
            </a:lvl3pPr>
            <a:lvl4pPr>
              <a:defRPr sz="1800"/>
            </a:lvl4pPr>
            <a:lvl5pPr>
              <a:defRPr sz="1800"/>
            </a:lvl5pPr>
          </a:lstStyle>
          <a:p>
            <a:pPr lvl="0" rtl="0" eaLnBrk="1" latinLnBrk="0" hangingPunct="1"/>
            <a:r>
              <a:rPr lang="pl-PL" noProof="0" smtClean="0"/>
              <a:t>Kliknij, aby edytować style wzorca tekstu</a:t>
            </a:r>
          </a:p>
          <a:p>
            <a:pPr lvl="1" rtl="0" eaLnBrk="1" latinLnBrk="0" hangingPunct="1"/>
            <a:r>
              <a:rPr lang="pl-PL" noProof="0" smtClean="0"/>
              <a:t>Drugi poziom</a:t>
            </a:r>
          </a:p>
          <a:p>
            <a:pPr lvl="2" rtl="0" eaLnBrk="1" latinLnBrk="0" hangingPunct="1"/>
            <a:r>
              <a:rPr lang="pl-PL" noProof="0" smtClean="0"/>
              <a:t>Trzeci poziom</a:t>
            </a:r>
          </a:p>
          <a:p>
            <a:pPr lvl="3" rtl="0" eaLnBrk="1" latinLnBrk="0" hangingPunct="1"/>
            <a:r>
              <a:rPr lang="pl-PL" noProof="0" smtClean="0"/>
              <a:t>Czwarty poziom</a:t>
            </a:r>
          </a:p>
          <a:p>
            <a:pPr lvl="4" rtl="0" eaLnBrk="1" latinLnBrk="0" hangingPunct="1"/>
            <a:r>
              <a:rPr lang="pl-PL" noProof="0" smtClean="0"/>
              <a:t>Piąty poziom</a:t>
            </a:r>
            <a:endParaRPr kumimoji="0" lang="pl-PL" noProof="0" dirty="0"/>
          </a:p>
        </p:txBody>
      </p:sp>
      <p:sp>
        <p:nvSpPr>
          <p:cNvPr id="11" name="Symbol zastępczy daty 10"/>
          <p:cNvSpPr>
            <a:spLocks noGrp="1"/>
          </p:cNvSpPr>
          <p:nvPr>
            <p:ph type="dt" sz="half" idx="10"/>
          </p:nvPr>
        </p:nvSpPr>
        <p:spPr/>
        <p:txBody>
          <a:bodyPr/>
          <a:lstStyle/>
          <a:p>
            <a:pPr rtl="0"/>
            <a:fld id="{1E2EF77E-7FA4-4432-9ECC-B4C3C6C0001A}" type="datetime1">
              <a:rPr lang="pl-PL" noProof="0" smtClean="0"/>
              <a:pPr rtl="0"/>
              <a:t>2019-09-21</a:t>
            </a:fld>
            <a:endParaRPr lang="pl-PL" noProof="0" dirty="0"/>
          </a:p>
        </p:txBody>
      </p:sp>
      <p:sp>
        <p:nvSpPr>
          <p:cNvPr id="13" name="Symbol zastępczy numeru slajdu 12"/>
          <p:cNvSpPr>
            <a:spLocks noGrp="1"/>
          </p:cNvSpPr>
          <p:nvPr>
            <p:ph type="sldNum" sz="quarter" idx="12"/>
          </p:nvPr>
        </p:nvSpPr>
        <p:spPr/>
        <p:txBody>
          <a:bodyPr/>
          <a:lstStyle/>
          <a:p>
            <a:pPr rtl="0"/>
            <a:fld id="{401CF334-2D5C-4859-84A6-CA7E6E43FAEB}" type="slidenum">
              <a:rPr lang="pl-PL" noProof="0" smtClean="0"/>
              <a:pPr rtl="0"/>
              <a:t>‹#›</a:t>
            </a:fld>
            <a:endParaRPr lang="pl-PL" noProof="0" dirty="0"/>
          </a:p>
        </p:txBody>
      </p:sp>
      <p:pic>
        <p:nvPicPr>
          <p:cNvPr id="14" name="Obraz 13"/>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11200" y="5920980"/>
            <a:ext cx="1289307" cy="734569"/>
          </a:xfrm>
          <a:prstGeom prst="rect">
            <a:avLst/>
          </a:prstGeom>
        </p:spPr>
      </p:pic>
      <p:sp>
        <p:nvSpPr>
          <p:cNvPr id="12" name="Stopka — symbol zastępczy 21"/>
          <p:cNvSpPr>
            <a:spLocks noGrp="1"/>
          </p:cNvSpPr>
          <p:nvPr>
            <p:ph type="ftr" sz="quarter" idx="3"/>
          </p:nvPr>
        </p:nvSpPr>
        <p:spPr>
          <a:xfrm>
            <a:off x="3556000" y="6356351"/>
            <a:ext cx="4470400" cy="365125"/>
          </a:xfrm>
          <a:prstGeom prst="rect">
            <a:avLst/>
          </a:prstGeom>
        </p:spPr>
        <p:txBody>
          <a:bodyPr vert="horz" lIns="0" tIns="0" rIns="0" bIns="0" rtlCol="0" anchor="b"/>
          <a:lstStyle>
            <a:lvl1pPr algn="ctr" eaLnBrk="1" latinLnBrk="0" hangingPunct="1">
              <a:defRPr kumimoji="0" sz="1800" b="1" i="1">
                <a:solidFill>
                  <a:schemeClr val="tx1"/>
                </a:solidFill>
                <a:latin typeface="Times New Roman" panose="02020603050405020304" pitchFamily="18" charset="0"/>
                <a:cs typeface="Times New Roman" panose="02020603050405020304" pitchFamily="18" charset="0"/>
              </a:defRPr>
            </a:lvl1pPr>
          </a:lstStyle>
          <a:p>
            <a:r>
              <a:rPr lang="pl-PL" dirty="0" smtClean="0"/>
              <a:t>Centrum Edukacji Nauczycieli w Łomży</a:t>
            </a:r>
            <a:endParaRPr lang="pl-PL" dirty="0"/>
          </a:p>
        </p:txBody>
      </p:sp>
    </p:spTree>
    <p:extLst>
      <p:ext uri="{BB962C8B-B14F-4D97-AF65-F5344CB8AC3E}">
        <p14:creationId xmlns:p14="http://schemas.microsoft.com/office/powerpoint/2010/main" xmlns="" val="10901865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grpSp>
        <p:nvGrpSpPr>
          <p:cNvPr id="10" name="Grupa 9"/>
          <p:cNvGrpSpPr/>
          <p:nvPr userDrawn="1"/>
        </p:nvGrpSpPr>
        <p:grpSpPr>
          <a:xfrm>
            <a:off x="0" y="6208894"/>
            <a:ext cx="12192000" cy="649106"/>
            <a:chOff x="0" y="6208894"/>
            <a:chExt cx="12192000" cy="649106"/>
          </a:xfrm>
        </p:grpSpPr>
        <p:sp>
          <p:nvSpPr>
            <p:cNvPr id="11" name="Prostokąt 10"/>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rtl="0"/>
              <a:endParaRPr lang="pl-PL" noProof="0" dirty="0"/>
            </a:p>
          </p:txBody>
        </p:sp>
        <p:cxnSp>
          <p:nvCxnSpPr>
            <p:cNvPr id="12" name="Łącznik prosty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ytuł 1"/>
          <p:cNvSpPr>
            <a:spLocks noGrp="1"/>
          </p:cNvSpPr>
          <p:nvPr>
            <p:ph type="title"/>
          </p:nvPr>
        </p:nvSpPr>
        <p:spPr>
          <a:xfrm>
            <a:off x="609600" y="704088"/>
            <a:ext cx="10972800" cy="1143000"/>
          </a:xfrm>
        </p:spPr>
        <p:txBody>
          <a:bodyPr tIns="45720" rtlCol="0" anchor="b"/>
          <a:lstStyle>
            <a:lvl1pPr>
              <a:defRPr/>
            </a:lvl1pPr>
          </a:lstStyle>
          <a:p>
            <a:pPr rtl="0"/>
            <a:r>
              <a:rPr lang="pl-PL" noProof="0" smtClean="0"/>
              <a:t>Kliknij, aby edytować styl</a:t>
            </a:r>
            <a:endParaRPr kumimoji="0" lang="pl-PL" noProof="0" dirty="0"/>
          </a:p>
        </p:txBody>
      </p:sp>
      <p:sp>
        <p:nvSpPr>
          <p:cNvPr id="3" name="Tekst — symbol zastępczy 2"/>
          <p:cNvSpPr>
            <a:spLocks noGrp="1"/>
          </p:cNvSpPr>
          <p:nvPr>
            <p:ph type="body" idx="1"/>
          </p:nvPr>
        </p:nvSpPr>
        <p:spPr>
          <a:xfrm>
            <a:off x="609600" y="1855248"/>
            <a:ext cx="5386917" cy="659352"/>
          </a:xfrm>
        </p:spPr>
        <p:txBody>
          <a:bodyPr lIns="45720" tIns="0" rIns="45720" bIns="0" rtlCol="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rtl="0" eaLnBrk="1" latinLnBrk="0" hangingPunct="1"/>
            <a:r>
              <a:rPr lang="pl-PL" noProof="0" smtClean="0"/>
              <a:t>Kliknij, aby edytować style wzorca tekstu</a:t>
            </a:r>
          </a:p>
        </p:txBody>
      </p:sp>
      <p:sp>
        <p:nvSpPr>
          <p:cNvPr id="5" name="Zawartość — symbol zastępczy 4"/>
          <p:cNvSpPr>
            <a:spLocks noGrp="1"/>
          </p:cNvSpPr>
          <p:nvPr>
            <p:ph sz="quarter" idx="2"/>
          </p:nvPr>
        </p:nvSpPr>
        <p:spPr>
          <a:xfrm>
            <a:off x="609600" y="2514600"/>
            <a:ext cx="5386917" cy="3845720"/>
          </a:xfrm>
        </p:spPr>
        <p:txBody>
          <a:bodyPr tIns="0" rtlCol="0"/>
          <a:lstStyle>
            <a:lvl1pPr>
              <a:defRPr sz="2200"/>
            </a:lvl1pPr>
            <a:lvl2pPr>
              <a:defRPr sz="2000"/>
            </a:lvl2pPr>
            <a:lvl3pPr>
              <a:defRPr sz="1800"/>
            </a:lvl3pPr>
            <a:lvl4pPr>
              <a:defRPr sz="1600"/>
            </a:lvl4pPr>
            <a:lvl5pPr>
              <a:defRPr sz="1600"/>
            </a:lvl5pPr>
          </a:lstStyle>
          <a:p>
            <a:pPr lvl="0" rtl="0" eaLnBrk="1" latinLnBrk="0" hangingPunct="1"/>
            <a:r>
              <a:rPr lang="pl-PL" noProof="0" smtClean="0"/>
              <a:t>Kliknij, aby edytować style wzorca tekstu</a:t>
            </a:r>
          </a:p>
          <a:p>
            <a:pPr lvl="1" rtl="0" eaLnBrk="1" latinLnBrk="0" hangingPunct="1"/>
            <a:r>
              <a:rPr lang="pl-PL" noProof="0" smtClean="0"/>
              <a:t>Drugi poziom</a:t>
            </a:r>
          </a:p>
          <a:p>
            <a:pPr lvl="2" rtl="0" eaLnBrk="1" latinLnBrk="0" hangingPunct="1"/>
            <a:r>
              <a:rPr lang="pl-PL" noProof="0" smtClean="0"/>
              <a:t>Trzeci poziom</a:t>
            </a:r>
          </a:p>
          <a:p>
            <a:pPr lvl="3" rtl="0" eaLnBrk="1" latinLnBrk="0" hangingPunct="1"/>
            <a:r>
              <a:rPr lang="pl-PL" noProof="0" smtClean="0"/>
              <a:t>Czwarty poziom</a:t>
            </a:r>
          </a:p>
          <a:p>
            <a:pPr lvl="4" rtl="0" eaLnBrk="1" latinLnBrk="0" hangingPunct="1"/>
            <a:r>
              <a:rPr lang="pl-PL" noProof="0" smtClean="0"/>
              <a:t>Piąty poziom</a:t>
            </a:r>
            <a:endParaRPr kumimoji="0" lang="pl-PL" noProof="0" dirty="0"/>
          </a:p>
        </p:txBody>
      </p:sp>
      <p:sp>
        <p:nvSpPr>
          <p:cNvPr id="4" name="Tekst — symbol zastępczy 3"/>
          <p:cNvSpPr>
            <a:spLocks noGrp="1"/>
          </p:cNvSpPr>
          <p:nvPr>
            <p:ph type="body" sz="half" idx="3"/>
          </p:nvPr>
        </p:nvSpPr>
        <p:spPr>
          <a:xfrm>
            <a:off x="6193368" y="1859758"/>
            <a:ext cx="5389033" cy="654843"/>
          </a:xfrm>
        </p:spPr>
        <p:txBody>
          <a:bodyPr lIns="45720" tIns="0" rIns="45720" bIns="0" rtlCol="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rtl="0" eaLnBrk="1" latinLnBrk="0" hangingPunct="1"/>
            <a:r>
              <a:rPr lang="pl-PL" noProof="0" smtClean="0"/>
              <a:t>Kliknij, aby edytować style wzorca tekstu</a:t>
            </a:r>
          </a:p>
        </p:txBody>
      </p:sp>
      <p:sp>
        <p:nvSpPr>
          <p:cNvPr id="6" name="Zawartość — symbol zastępczy 5"/>
          <p:cNvSpPr>
            <a:spLocks noGrp="1"/>
          </p:cNvSpPr>
          <p:nvPr>
            <p:ph sz="quarter" idx="4"/>
          </p:nvPr>
        </p:nvSpPr>
        <p:spPr>
          <a:xfrm>
            <a:off x="6193368" y="2514600"/>
            <a:ext cx="5389033" cy="3845720"/>
          </a:xfrm>
        </p:spPr>
        <p:txBody>
          <a:bodyPr tIns="0" rtlCol="0"/>
          <a:lstStyle>
            <a:lvl1pPr>
              <a:defRPr sz="2200"/>
            </a:lvl1pPr>
            <a:lvl2pPr>
              <a:defRPr sz="2000"/>
            </a:lvl2pPr>
            <a:lvl3pPr>
              <a:defRPr sz="1800"/>
            </a:lvl3pPr>
            <a:lvl4pPr>
              <a:defRPr sz="1600"/>
            </a:lvl4pPr>
            <a:lvl5pPr>
              <a:defRPr sz="1600"/>
            </a:lvl5pPr>
          </a:lstStyle>
          <a:p>
            <a:pPr lvl="0" rtl="0" eaLnBrk="1" latinLnBrk="0" hangingPunct="1"/>
            <a:r>
              <a:rPr lang="pl-PL" noProof="0" smtClean="0"/>
              <a:t>Kliknij, aby edytować style wzorca tekstu</a:t>
            </a:r>
          </a:p>
          <a:p>
            <a:pPr lvl="1" rtl="0" eaLnBrk="1" latinLnBrk="0" hangingPunct="1"/>
            <a:r>
              <a:rPr lang="pl-PL" noProof="0" smtClean="0"/>
              <a:t>Drugi poziom</a:t>
            </a:r>
          </a:p>
          <a:p>
            <a:pPr lvl="2" rtl="0" eaLnBrk="1" latinLnBrk="0" hangingPunct="1"/>
            <a:r>
              <a:rPr lang="pl-PL" noProof="0" smtClean="0"/>
              <a:t>Trzeci poziom</a:t>
            </a:r>
          </a:p>
          <a:p>
            <a:pPr lvl="3" rtl="0" eaLnBrk="1" latinLnBrk="0" hangingPunct="1"/>
            <a:r>
              <a:rPr lang="pl-PL" noProof="0" smtClean="0"/>
              <a:t>Czwarty poziom</a:t>
            </a:r>
          </a:p>
          <a:p>
            <a:pPr lvl="4" rtl="0" eaLnBrk="1" latinLnBrk="0" hangingPunct="1"/>
            <a:r>
              <a:rPr lang="pl-PL" noProof="0" smtClean="0"/>
              <a:t>Piąty poziom</a:t>
            </a:r>
            <a:endParaRPr kumimoji="0" lang="pl-PL" noProof="0" dirty="0"/>
          </a:p>
        </p:txBody>
      </p:sp>
      <p:sp>
        <p:nvSpPr>
          <p:cNvPr id="7" name="Data — symbol zastępczy 6"/>
          <p:cNvSpPr>
            <a:spLocks noGrp="1"/>
          </p:cNvSpPr>
          <p:nvPr>
            <p:ph type="dt" sz="half" idx="10"/>
          </p:nvPr>
        </p:nvSpPr>
        <p:spPr/>
        <p:txBody>
          <a:bodyPr rtlCol="0"/>
          <a:lstStyle/>
          <a:p>
            <a:pPr rtl="0"/>
            <a:fld id="{7FF1C65C-448D-4483-8E5A-BB8B925D726D}" type="datetime1">
              <a:rPr lang="pl-PL" noProof="0" smtClean="0"/>
              <a:pPr rtl="0"/>
              <a:t>2019-09-21</a:t>
            </a:fld>
            <a:endParaRPr lang="pl-PL" noProof="0" dirty="0"/>
          </a:p>
        </p:txBody>
      </p:sp>
      <p:sp>
        <p:nvSpPr>
          <p:cNvPr id="9" name="Numer slajdu — symbol zastępczy 8"/>
          <p:cNvSpPr>
            <a:spLocks noGrp="1"/>
          </p:cNvSpPr>
          <p:nvPr>
            <p:ph type="sldNum" sz="quarter" idx="12"/>
          </p:nvPr>
        </p:nvSpPr>
        <p:spPr/>
        <p:txBody>
          <a:bodyPr rtlCol="0"/>
          <a:lstStyle/>
          <a:p>
            <a:pPr rtl="0"/>
            <a:fld id="{401CF334-2D5C-4859-84A6-CA7E6E43FAEB}" type="slidenum">
              <a:rPr lang="pl-PL" noProof="0" smtClean="0"/>
              <a:pPr rtl="0"/>
              <a:t>‹#›</a:t>
            </a:fld>
            <a:endParaRPr lang="pl-PL" noProof="0" dirty="0"/>
          </a:p>
        </p:txBody>
      </p:sp>
      <p:pic>
        <p:nvPicPr>
          <p:cNvPr id="13" name="Obraz 12"/>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11200" y="5920980"/>
            <a:ext cx="1289307" cy="734569"/>
          </a:xfrm>
          <a:prstGeom prst="rect">
            <a:avLst/>
          </a:prstGeom>
        </p:spPr>
      </p:pic>
      <p:sp>
        <p:nvSpPr>
          <p:cNvPr id="14" name="Stopka — symbol zastępczy 21"/>
          <p:cNvSpPr>
            <a:spLocks noGrp="1"/>
          </p:cNvSpPr>
          <p:nvPr>
            <p:ph type="ftr" sz="quarter" idx="13"/>
          </p:nvPr>
        </p:nvSpPr>
        <p:spPr>
          <a:xfrm>
            <a:off x="3556000" y="6356351"/>
            <a:ext cx="4470400" cy="365125"/>
          </a:xfrm>
          <a:prstGeom prst="rect">
            <a:avLst/>
          </a:prstGeom>
        </p:spPr>
        <p:txBody>
          <a:bodyPr vert="horz" lIns="0" tIns="0" rIns="0" bIns="0" rtlCol="0" anchor="b"/>
          <a:lstStyle>
            <a:lvl1pPr algn="ctr" eaLnBrk="1" latinLnBrk="0" hangingPunct="1">
              <a:defRPr kumimoji="0" sz="1800" b="1" i="1">
                <a:solidFill>
                  <a:schemeClr val="tx1"/>
                </a:solidFill>
                <a:latin typeface="Times New Roman" panose="02020603050405020304" pitchFamily="18" charset="0"/>
                <a:cs typeface="Times New Roman" panose="02020603050405020304" pitchFamily="18" charset="0"/>
              </a:defRPr>
            </a:lvl1pPr>
          </a:lstStyle>
          <a:p>
            <a:r>
              <a:rPr lang="pl-PL" dirty="0" smtClean="0"/>
              <a:t>Centrum Edukacji Nauczycieli w Łomży</a:t>
            </a:r>
            <a:endParaRPr lang="pl-PL" dirty="0"/>
          </a:p>
        </p:txBody>
      </p:sp>
    </p:spTree>
    <p:extLst>
      <p:ext uri="{BB962C8B-B14F-4D97-AF65-F5344CB8AC3E}">
        <p14:creationId xmlns:p14="http://schemas.microsoft.com/office/powerpoint/2010/main" xmlns="" val="12501885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grpSp>
        <p:nvGrpSpPr>
          <p:cNvPr id="6" name="Grupa 5"/>
          <p:cNvGrpSpPr/>
          <p:nvPr userDrawn="1"/>
        </p:nvGrpSpPr>
        <p:grpSpPr>
          <a:xfrm>
            <a:off x="0" y="6208894"/>
            <a:ext cx="12192000" cy="649106"/>
            <a:chOff x="0" y="6208894"/>
            <a:chExt cx="12192000" cy="649106"/>
          </a:xfrm>
        </p:grpSpPr>
        <p:sp>
          <p:nvSpPr>
            <p:cNvPr id="7" name="Prostokąt 6"/>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rtl="0"/>
              <a:endParaRPr lang="pl-PL" noProof="0" dirty="0"/>
            </a:p>
          </p:txBody>
        </p:sp>
        <p:cxnSp>
          <p:nvCxnSpPr>
            <p:cNvPr id="8" name="Łącznik prosty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ytuł 1"/>
          <p:cNvSpPr>
            <a:spLocks noGrp="1"/>
          </p:cNvSpPr>
          <p:nvPr>
            <p:ph type="title"/>
          </p:nvPr>
        </p:nvSpPr>
        <p:spPr>
          <a:xfrm>
            <a:off x="609600" y="704088"/>
            <a:ext cx="11074400" cy="1143000"/>
          </a:xfrm>
        </p:spPr>
        <p:txBody>
          <a:bodyPr vert="horz" tIns="45720" bIns="0" rtlCol="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pPr rtl="0"/>
            <a:r>
              <a:rPr lang="pl-PL" noProof="0" smtClean="0"/>
              <a:t>Kliknij, aby edytować styl</a:t>
            </a:r>
            <a:endParaRPr kumimoji="0" lang="pl-PL" noProof="0" dirty="0"/>
          </a:p>
        </p:txBody>
      </p:sp>
      <p:sp>
        <p:nvSpPr>
          <p:cNvPr id="3" name="Data — symbol zastępczy 2"/>
          <p:cNvSpPr>
            <a:spLocks noGrp="1"/>
          </p:cNvSpPr>
          <p:nvPr>
            <p:ph type="dt" sz="half" idx="10"/>
          </p:nvPr>
        </p:nvSpPr>
        <p:spPr/>
        <p:txBody>
          <a:bodyPr rtlCol="0"/>
          <a:lstStyle/>
          <a:p>
            <a:pPr rtl="0"/>
            <a:fld id="{70D7CE10-2C1C-40AC-8FFE-760B461B2D48}" type="datetime1">
              <a:rPr lang="pl-PL" noProof="0" smtClean="0"/>
              <a:pPr rtl="0"/>
              <a:t>2019-09-21</a:t>
            </a:fld>
            <a:endParaRPr lang="pl-PL" noProof="0" dirty="0"/>
          </a:p>
        </p:txBody>
      </p:sp>
      <p:sp>
        <p:nvSpPr>
          <p:cNvPr id="5" name="Numer slajdu — symbol zastępczy 4"/>
          <p:cNvSpPr>
            <a:spLocks noGrp="1"/>
          </p:cNvSpPr>
          <p:nvPr>
            <p:ph type="sldNum" sz="quarter" idx="12"/>
          </p:nvPr>
        </p:nvSpPr>
        <p:spPr/>
        <p:txBody>
          <a:bodyPr rtlCol="0"/>
          <a:lstStyle/>
          <a:p>
            <a:pPr rtl="0"/>
            <a:fld id="{401CF334-2D5C-4859-84A6-CA7E6E43FAEB}" type="slidenum">
              <a:rPr lang="pl-PL" noProof="0" smtClean="0"/>
              <a:pPr rtl="0"/>
              <a:t>‹#›</a:t>
            </a:fld>
            <a:endParaRPr lang="pl-PL" noProof="0" dirty="0"/>
          </a:p>
        </p:txBody>
      </p:sp>
      <p:pic>
        <p:nvPicPr>
          <p:cNvPr id="9" name="Obraz 8"/>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11200" y="5920980"/>
            <a:ext cx="1289307" cy="734569"/>
          </a:xfrm>
          <a:prstGeom prst="rect">
            <a:avLst/>
          </a:prstGeom>
        </p:spPr>
      </p:pic>
      <p:sp>
        <p:nvSpPr>
          <p:cNvPr id="10" name="Stopka — symbol zastępczy 21"/>
          <p:cNvSpPr>
            <a:spLocks noGrp="1"/>
          </p:cNvSpPr>
          <p:nvPr>
            <p:ph type="ftr" sz="quarter" idx="3"/>
          </p:nvPr>
        </p:nvSpPr>
        <p:spPr>
          <a:xfrm>
            <a:off x="3556000" y="6356351"/>
            <a:ext cx="4470400" cy="365125"/>
          </a:xfrm>
          <a:prstGeom prst="rect">
            <a:avLst/>
          </a:prstGeom>
        </p:spPr>
        <p:txBody>
          <a:bodyPr vert="horz" lIns="0" tIns="0" rIns="0" bIns="0" rtlCol="0" anchor="b"/>
          <a:lstStyle>
            <a:lvl1pPr algn="ctr" eaLnBrk="1" latinLnBrk="0" hangingPunct="1">
              <a:defRPr kumimoji="0" sz="1800" b="1" i="1">
                <a:solidFill>
                  <a:schemeClr val="tx1"/>
                </a:solidFill>
                <a:latin typeface="Times New Roman" panose="02020603050405020304" pitchFamily="18" charset="0"/>
                <a:cs typeface="Times New Roman" panose="02020603050405020304" pitchFamily="18" charset="0"/>
              </a:defRPr>
            </a:lvl1pPr>
          </a:lstStyle>
          <a:p>
            <a:r>
              <a:rPr lang="pl-PL" dirty="0" smtClean="0"/>
              <a:t>Centrum Edukacji Nauczycieli w Łomży</a:t>
            </a:r>
            <a:endParaRPr lang="pl-PL" dirty="0"/>
          </a:p>
        </p:txBody>
      </p:sp>
    </p:spTree>
    <p:extLst>
      <p:ext uri="{BB962C8B-B14F-4D97-AF65-F5344CB8AC3E}">
        <p14:creationId xmlns:p14="http://schemas.microsoft.com/office/powerpoint/2010/main" xmlns="" val="30718149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grpSp>
        <p:nvGrpSpPr>
          <p:cNvPr id="6" name="Grupa 5"/>
          <p:cNvGrpSpPr/>
          <p:nvPr userDrawn="1"/>
        </p:nvGrpSpPr>
        <p:grpSpPr>
          <a:xfrm>
            <a:off x="0" y="6208894"/>
            <a:ext cx="12192000" cy="649106"/>
            <a:chOff x="0" y="6208894"/>
            <a:chExt cx="12192000" cy="649106"/>
          </a:xfrm>
        </p:grpSpPr>
        <p:sp>
          <p:nvSpPr>
            <p:cNvPr id="7" name="Prostokąt 6"/>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rtl="0"/>
              <a:endParaRPr lang="pl-PL" noProof="0" dirty="0"/>
            </a:p>
          </p:txBody>
        </p:sp>
        <p:cxnSp>
          <p:nvCxnSpPr>
            <p:cNvPr id="8" name="Łącznik prosty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Data — symbol zastępczy 1"/>
          <p:cNvSpPr>
            <a:spLocks noGrp="1"/>
          </p:cNvSpPr>
          <p:nvPr>
            <p:ph type="dt" sz="half" idx="10"/>
          </p:nvPr>
        </p:nvSpPr>
        <p:spPr/>
        <p:txBody>
          <a:bodyPr rtlCol="0"/>
          <a:lstStyle/>
          <a:p>
            <a:pPr rtl="0"/>
            <a:fld id="{64D38B96-8285-440E-A4DD-2C6D127514A9}" type="datetime1">
              <a:rPr lang="pl-PL" noProof="0" smtClean="0"/>
              <a:pPr rtl="0"/>
              <a:t>2019-09-21</a:t>
            </a:fld>
            <a:endParaRPr lang="pl-PL" noProof="0" dirty="0"/>
          </a:p>
        </p:txBody>
      </p:sp>
      <p:sp>
        <p:nvSpPr>
          <p:cNvPr id="4" name="Numer slajdu — symbol zastępczy 3"/>
          <p:cNvSpPr>
            <a:spLocks noGrp="1"/>
          </p:cNvSpPr>
          <p:nvPr>
            <p:ph type="sldNum" sz="quarter" idx="12"/>
          </p:nvPr>
        </p:nvSpPr>
        <p:spPr/>
        <p:txBody>
          <a:bodyPr rtlCol="0"/>
          <a:lstStyle/>
          <a:p>
            <a:pPr rtl="0"/>
            <a:fld id="{401CF334-2D5C-4859-84A6-CA7E6E43FAEB}" type="slidenum">
              <a:rPr lang="pl-PL" noProof="0" smtClean="0"/>
              <a:pPr rtl="0"/>
              <a:t>‹#›</a:t>
            </a:fld>
            <a:endParaRPr lang="pl-PL" noProof="0" dirty="0"/>
          </a:p>
        </p:txBody>
      </p:sp>
      <p:pic>
        <p:nvPicPr>
          <p:cNvPr id="5" name="Obraz 4"/>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11200" y="5920980"/>
            <a:ext cx="1289307" cy="734569"/>
          </a:xfrm>
          <a:prstGeom prst="rect">
            <a:avLst/>
          </a:prstGeom>
        </p:spPr>
      </p:pic>
      <p:sp>
        <p:nvSpPr>
          <p:cNvPr id="9" name="Stopka — symbol zastępczy 21"/>
          <p:cNvSpPr>
            <a:spLocks noGrp="1"/>
          </p:cNvSpPr>
          <p:nvPr>
            <p:ph type="ftr" sz="quarter" idx="3"/>
          </p:nvPr>
        </p:nvSpPr>
        <p:spPr>
          <a:xfrm>
            <a:off x="3556000" y="6356351"/>
            <a:ext cx="4470400" cy="365125"/>
          </a:xfrm>
          <a:prstGeom prst="rect">
            <a:avLst/>
          </a:prstGeom>
        </p:spPr>
        <p:txBody>
          <a:bodyPr vert="horz" lIns="0" tIns="0" rIns="0" bIns="0" rtlCol="0" anchor="b"/>
          <a:lstStyle>
            <a:lvl1pPr algn="ctr" eaLnBrk="1" latinLnBrk="0" hangingPunct="1">
              <a:defRPr kumimoji="0" sz="1800" b="1" i="1">
                <a:solidFill>
                  <a:schemeClr val="tx1"/>
                </a:solidFill>
                <a:latin typeface="Times New Roman" panose="02020603050405020304" pitchFamily="18" charset="0"/>
                <a:cs typeface="Times New Roman" panose="02020603050405020304" pitchFamily="18" charset="0"/>
              </a:defRPr>
            </a:lvl1pPr>
          </a:lstStyle>
          <a:p>
            <a:r>
              <a:rPr lang="pl-PL" dirty="0" smtClean="0"/>
              <a:t>Centrum Edukacji Nauczycieli w Łomży</a:t>
            </a:r>
            <a:endParaRPr lang="pl-PL" dirty="0"/>
          </a:p>
        </p:txBody>
      </p:sp>
    </p:spTree>
    <p:extLst>
      <p:ext uri="{BB962C8B-B14F-4D97-AF65-F5344CB8AC3E}">
        <p14:creationId xmlns:p14="http://schemas.microsoft.com/office/powerpoint/2010/main" xmlns="" val="2528821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grpSp>
        <p:nvGrpSpPr>
          <p:cNvPr id="9" name="Grupa 8"/>
          <p:cNvGrpSpPr/>
          <p:nvPr userDrawn="1"/>
        </p:nvGrpSpPr>
        <p:grpSpPr>
          <a:xfrm>
            <a:off x="0" y="6208894"/>
            <a:ext cx="12192000" cy="649106"/>
            <a:chOff x="0" y="6208894"/>
            <a:chExt cx="12192000" cy="649106"/>
          </a:xfrm>
        </p:grpSpPr>
        <p:sp>
          <p:nvSpPr>
            <p:cNvPr id="10" name="Prostokąt 9"/>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rtl="0"/>
              <a:endParaRPr lang="pl-PL" noProof="0" dirty="0"/>
            </a:p>
          </p:txBody>
        </p:sp>
        <p:cxnSp>
          <p:nvCxnSpPr>
            <p:cNvPr id="11" name="Łącznik prosty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ytuł 1"/>
          <p:cNvSpPr>
            <a:spLocks noGrp="1"/>
          </p:cNvSpPr>
          <p:nvPr>
            <p:ph type="title"/>
          </p:nvPr>
        </p:nvSpPr>
        <p:spPr>
          <a:xfrm>
            <a:off x="914400" y="514352"/>
            <a:ext cx="3657600" cy="1162050"/>
          </a:xfrm>
        </p:spPr>
        <p:txBody>
          <a:bodyPr lIns="0" rtlCol="0" anchor="b">
            <a:noAutofit/>
          </a:bodyPr>
          <a:lstStyle>
            <a:lvl1pPr algn="l" rtl="0">
              <a:spcBef>
                <a:spcPct val="0"/>
              </a:spcBef>
              <a:buNone/>
              <a:defRPr sz="2600" b="0">
                <a:ln>
                  <a:noFill/>
                </a:ln>
                <a:solidFill>
                  <a:schemeClr val="tx2"/>
                </a:solidFill>
                <a:effectLst/>
                <a:latin typeface="+mj-lt"/>
                <a:ea typeface="+mj-ea"/>
                <a:cs typeface="+mj-cs"/>
              </a:defRPr>
            </a:lvl1pPr>
          </a:lstStyle>
          <a:p>
            <a:pPr rtl="0"/>
            <a:r>
              <a:rPr lang="pl-PL" noProof="0" smtClean="0"/>
              <a:t>Kliknij, aby edytować styl</a:t>
            </a:r>
            <a:endParaRPr kumimoji="0" lang="pl-PL" noProof="0" dirty="0"/>
          </a:p>
        </p:txBody>
      </p:sp>
      <p:sp>
        <p:nvSpPr>
          <p:cNvPr id="4" name="Zawartość — symbol zastępczy 3"/>
          <p:cNvSpPr>
            <a:spLocks noGrp="1"/>
          </p:cNvSpPr>
          <p:nvPr>
            <p:ph sz="half" idx="1"/>
          </p:nvPr>
        </p:nvSpPr>
        <p:spPr>
          <a:xfrm>
            <a:off x="4766733" y="1676400"/>
            <a:ext cx="6815667" cy="4572000"/>
          </a:xfrm>
        </p:spPr>
        <p:txBody>
          <a:bodyPr tIns="0" rtlCol="0"/>
          <a:lstStyle>
            <a:lvl1pPr>
              <a:defRPr sz="2800"/>
            </a:lvl1pPr>
            <a:lvl2pPr>
              <a:defRPr sz="2600"/>
            </a:lvl2pPr>
            <a:lvl3pPr>
              <a:defRPr sz="2400"/>
            </a:lvl3pPr>
            <a:lvl4pPr>
              <a:defRPr sz="2000"/>
            </a:lvl4pPr>
            <a:lvl5pPr>
              <a:defRPr sz="1800"/>
            </a:lvl5pPr>
          </a:lstStyle>
          <a:p>
            <a:pPr lvl="0" rtl="0" eaLnBrk="1" latinLnBrk="0" hangingPunct="1"/>
            <a:r>
              <a:rPr lang="pl-PL" noProof="0" smtClean="0"/>
              <a:t>Kliknij, aby edytować style wzorca tekstu</a:t>
            </a:r>
          </a:p>
          <a:p>
            <a:pPr lvl="1" rtl="0" eaLnBrk="1" latinLnBrk="0" hangingPunct="1"/>
            <a:r>
              <a:rPr lang="pl-PL" noProof="0" smtClean="0"/>
              <a:t>Drugi poziom</a:t>
            </a:r>
          </a:p>
          <a:p>
            <a:pPr lvl="2" rtl="0" eaLnBrk="1" latinLnBrk="0" hangingPunct="1"/>
            <a:r>
              <a:rPr lang="pl-PL" noProof="0" smtClean="0"/>
              <a:t>Trzeci poziom</a:t>
            </a:r>
          </a:p>
          <a:p>
            <a:pPr lvl="3" rtl="0" eaLnBrk="1" latinLnBrk="0" hangingPunct="1"/>
            <a:r>
              <a:rPr lang="pl-PL" noProof="0" smtClean="0"/>
              <a:t>Czwarty poziom</a:t>
            </a:r>
          </a:p>
          <a:p>
            <a:pPr lvl="4" rtl="0" eaLnBrk="1" latinLnBrk="0" hangingPunct="1"/>
            <a:r>
              <a:rPr lang="pl-PL" noProof="0" smtClean="0"/>
              <a:t>Piąty poziom</a:t>
            </a:r>
            <a:endParaRPr kumimoji="0" lang="pl-PL" noProof="0" dirty="0"/>
          </a:p>
        </p:txBody>
      </p:sp>
      <p:sp>
        <p:nvSpPr>
          <p:cNvPr id="3" name="Tekst — symbol zastępczy 2"/>
          <p:cNvSpPr>
            <a:spLocks noGrp="1"/>
          </p:cNvSpPr>
          <p:nvPr>
            <p:ph type="body" idx="2"/>
          </p:nvPr>
        </p:nvSpPr>
        <p:spPr>
          <a:xfrm>
            <a:off x="914400" y="1676400"/>
            <a:ext cx="3657600" cy="4572000"/>
          </a:xfrm>
        </p:spPr>
        <p:txBody>
          <a:bodyPr lIns="18288" rIns="18288" rtlCol="0"/>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rtl="0" eaLnBrk="1" latinLnBrk="0" hangingPunct="1"/>
            <a:r>
              <a:rPr lang="pl-PL" noProof="0" smtClean="0"/>
              <a:t>Kliknij, aby edytować style wzorca tekstu</a:t>
            </a:r>
          </a:p>
        </p:txBody>
      </p:sp>
      <p:sp>
        <p:nvSpPr>
          <p:cNvPr id="5" name="Data — symbol zastępczy 4"/>
          <p:cNvSpPr>
            <a:spLocks noGrp="1"/>
          </p:cNvSpPr>
          <p:nvPr>
            <p:ph type="dt" sz="half" idx="10"/>
          </p:nvPr>
        </p:nvSpPr>
        <p:spPr/>
        <p:txBody>
          <a:bodyPr rtlCol="0"/>
          <a:lstStyle/>
          <a:p>
            <a:pPr rtl="0"/>
            <a:fld id="{24F64BC4-F8C6-4DA1-8934-34C8E896A703}" type="datetime1">
              <a:rPr lang="pl-PL" noProof="0" smtClean="0"/>
              <a:pPr rtl="0"/>
              <a:t>2019-09-21</a:t>
            </a:fld>
            <a:endParaRPr lang="pl-PL" noProof="0" dirty="0"/>
          </a:p>
        </p:txBody>
      </p:sp>
      <p:sp>
        <p:nvSpPr>
          <p:cNvPr id="7" name="Numer slajdu — symbol zastępczy 6"/>
          <p:cNvSpPr>
            <a:spLocks noGrp="1"/>
          </p:cNvSpPr>
          <p:nvPr>
            <p:ph type="sldNum" sz="quarter" idx="12"/>
          </p:nvPr>
        </p:nvSpPr>
        <p:spPr/>
        <p:txBody>
          <a:bodyPr rtlCol="0"/>
          <a:lstStyle/>
          <a:p>
            <a:pPr rtl="0"/>
            <a:fld id="{401CF334-2D5C-4859-84A6-CA7E6E43FAEB}" type="slidenum">
              <a:rPr lang="pl-PL" noProof="0" smtClean="0"/>
              <a:pPr rtl="0"/>
              <a:t>‹#›</a:t>
            </a:fld>
            <a:endParaRPr lang="pl-PL" noProof="0" dirty="0"/>
          </a:p>
        </p:txBody>
      </p:sp>
      <p:pic>
        <p:nvPicPr>
          <p:cNvPr id="8" name="Obraz 7"/>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11200" y="5920980"/>
            <a:ext cx="1289307" cy="734569"/>
          </a:xfrm>
          <a:prstGeom prst="rect">
            <a:avLst/>
          </a:prstGeom>
        </p:spPr>
      </p:pic>
      <p:sp>
        <p:nvSpPr>
          <p:cNvPr id="12" name="Stopka — symbol zastępczy 21"/>
          <p:cNvSpPr>
            <a:spLocks noGrp="1"/>
          </p:cNvSpPr>
          <p:nvPr>
            <p:ph type="ftr" sz="quarter" idx="3"/>
          </p:nvPr>
        </p:nvSpPr>
        <p:spPr>
          <a:xfrm>
            <a:off x="3556000" y="6356351"/>
            <a:ext cx="4470400" cy="365125"/>
          </a:xfrm>
          <a:prstGeom prst="rect">
            <a:avLst/>
          </a:prstGeom>
        </p:spPr>
        <p:txBody>
          <a:bodyPr vert="horz" lIns="0" tIns="0" rIns="0" bIns="0" rtlCol="0" anchor="b"/>
          <a:lstStyle>
            <a:lvl1pPr algn="ctr" eaLnBrk="1" latinLnBrk="0" hangingPunct="1">
              <a:defRPr kumimoji="0" sz="1800" b="1" i="1">
                <a:solidFill>
                  <a:schemeClr val="tx1"/>
                </a:solidFill>
                <a:latin typeface="Times New Roman" panose="02020603050405020304" pitchFamily="18" charset="0"/>
                <a:cs typeface="Times New Roman" panose="02020603050405020304" pitchFamily="18" charset="0"/>
              </a:defRPr>
            </a:lvl1pPr>
          </a:lstStyle>
          <a:p>
            <a:r>
              <a:rPr lang="pl-PL" dirty="0" smtClean="0"/>
              <a:t>Centrum Edukacji Nauczycieli w Łomży</a:t>
            </a:r>
            <a:endParaRPr lang="pl-PL" dirty="0"/>
          </a:p>
        </p:txBody>
      </p:sp>
    </p:spTree>
    <p:extLst>
      <p:ext uri="{BB962C8B-B14F-4D97-AF65-F5344CB8AC3E}">
        <p14:creationId xmlns:p14="http://schemas.microsoft.com/office/powerpoint/2010/main" xmlns="" val="19919267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grpSp>
        <p:nvGrpSpPr>
          <p:cNvPr id="14" name="Grupa 13"/>
          <p:cNvGrpSpPr/>
          <p:nvPr userDrawn="1"/>
        </p:nvGrpSpPr>
        <p:grpSpPr>
          <a:xfrm>
            <a:off x="0" y="6208894"/>
            <a:ext cx="12192000" cy="649106"/>
            <a:chOff x="0" y="6208894"/>
            <a:chExt cx="12192000" cy="649106"/>
          </a:xfrm>
        </p:grpSpPr>
        <p:sp>
          <p:nvSpPr>
            <p:cNvPr id="15" name="Prostokąt 14"/>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rtl="0"/>
              <a:endParaRPr lang="pl-PL" noProof="0" dirty="0"/>
            </a:p>
          </p:txBody>
        </p:sp>
        <p:cxnSp>
          <p:nvCxnSpPr>
            <p:cNvPr id="16" name="Łącznik prosty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9" name="Prostokąt ze ściętym i zaokrąglonym rogiem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rtl="0" eaLnBrk="1" latinLnBrk="0" hangingPunct="1"/>
            <a:endParaRPr kumimoji="0" lang="pl-PL" sz="1800" noProof="0" dirty="0"/>
          </a:p>
        </p:txBody>
      </p:sp>
      <p:sp>
        <p:nvSpPr>
          <p:cNvPr id="12" name="Trójkąt prostokątny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rtl="0" eaLnBrk="1" latinLnBrk="0" hangingPunct="1"/>
            <a:endParaRPr kumimoji="0" lang="pl-PL" sz="1800" noProof="0" dirty="0"/>
          </a:p>
        </p:txBody>
      </p:sp>
      <p:sp>
        <p:nvSpPr>
          <p:cNvPr id="2" name="Tytuł 1"/>
          <p:cNvSpPr>
            <a:spLocks noGrp="1"/>
          </p:cNvSpPr>
          <p:nvPr>
            <p:ph type="title"/>
          </p:nvPr>
        </p:nvSpPr>
        <p:spPr>
          <a:xfrm>
            <a:off x="812800" y="1176997"/>
            <a:ext cx="2950464" cy="1582621"/>
          </a:xfrm>
        </p:spPr>
        <p:txBody>
          <a:bodyPr vert="horz" lIns="45720" tIns="45720" rIns="45720" bIns="45720" rtlCol="0" anchor="b"/>
          <a:lstStyle>
            <a:lvl1pPr algn="l">
              <a:buNone/>
              <a:defRPr sz="2000" b="1">
                <a:solidFill>
                  <a:schemeClr val="tx2"/>
                </a:solidFill>
              </a:defRPr>
            </a:lvl1pPr>
          </a:lstStyle>
          <a:p>
            <a:pPr rtl="0"/>
            <a:r>
              <a:rPr lang="pl-PL" noProof="0" smtClean="0"/>
              <a:t>Kliknij, aby edytować styl</a:t>
            </a:r>
            <a:endParaRPr kumimoji="0" lang="pl-PL" noProof="0" dirty="0"/>
          </a:p>
        </p:txBody>
      </p:sp>
      <p:sp>
        <p:nvSpPr>
          <p:cNvPr id="3" name="Obraz — symbol zastępczy 2" descr="Pusty symbol zastępczy pozwalający dodać obraz. Kliknij symbol zastępczy i wybierz obraz, który chcesz dodać"/>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rtlCol="0"/>
          <a:lstStyle>
            <a:lvl1pPr marL="0" indent="0">
              <a:buNone/>
              <a:defRPr sz="3200"/>
            </a:lvl1pPr>
          </a:lstStyle>
          <a:p>
            <a:pPr rtl="0"/>
            <a:r>
              <a:rPr lang="pl-PL" noProof="0" smtClean="0"/>
              <a:t>Kliknij ikonę, aby dodać obraz</a:t>
            </a:r>
            <a:endParaRPr kumimoji="0" lang="pl-PL" noProof="0" dirty="0"/>
          </a:p>
        </p:txBody>
      </p:sp>
      <p:sp>
        <p:nvSpPr>
          <p:cNvPr id="4" name="Tekst — symbol zastępczy 3"/>
          <p:cNvSpPr>
            <a:spLocks noGrp="1"/>
          </p:cNvSpPr>
          <p:nvPr>
            <p:ph type="body" sz="half" idx="2"/>
          </p:nvPr>
        </p:nvSpPr>
        <p:spPr>
          <a:xfrm>
            <a:off x="812800" y="2828785"/>
            <a:ext cx="2946400" cy="2179320"/>
          </a:xfrm>
        </p:spPr>
        <p:txBody>
          <a:bodyPr lIns="64008" rIns="45720" bIns="45720" rtlCol="0" anchor="t"/>
          <a:lstStyle>
            <a:lvl1pPr marL="0" indent="0" algn="l">
              <a:spcBef>
                <a:spcPts val="250"/>
              </a:spcBef>
              <a:buFontTx/>
              <a:buNone/>
              <a:defRPr sz="1300"/>
            </a:lvl1pPr>
            <a:lvl2pPr>
              <a:defRPr sz="1200"/>
            </a:lvl2pPr>
            <a:lvl3pPr>
              <a:defRPr sz="1000"/>
            </a:lvl3pPr>
            <a:lvl4pPr>
              <a:defRPr sz="900"/>
            </a:lvl4pPr>
            <a:lvl5pPr>
              <a:defRPr sz="900"/>
            </a:lvl5pPr>
          </a:lstStyle>
          <a:p>
            <a:pPr lvl="0" rtl="0" eaLnBrk="1" latinLnBrk="0" hangingPunct="1"/>
            <a:r>
              <a:rPr lang="pl-PL" noProof="0" smtClean="0"/>
              <a:t>Kliknij, aby edytować style wzorca tekstu</a:t>
            </a:r>
          </a:p>
        </p:txBody>
      </p:sp>
      <p:sp>
        <p:nvSpPr>
          <p:cNvPr id="5" name="Data — symbol zastępczy 4"/>
          <p:cNvSpPr>
            <a:spLocks noGrp="1"/>
          </p:cNvSpPr>
          <p:nvPr>
            <p:ph type="dt" sz="half" idx="10"/>
          </p:nvPr>
        </p:nvSpPr>
        <p:spPr/>
        <p:txBody>
          <a:bodyPr rtlCol="0"/>
          <a:lstStyle/>
          <a:p>
            <a:pPr rtl="0"/>
            <a:fld id="{C717684B-3D6E-417A-9F5D-40353A1B20C8}" type="datetime1">
              <a:rPr lang="pl-PL" noProof="0" smtClean="0"/>
              <a:pPr rtl="0"/>
              <a:t>2019-09-21</a:t>
            </a:fld>
            <a:endParaRPr lang="pl-PL" noProof="0" dirty="0"/>
          </a:p>
        </p:txBody>
      </p:sp>
      <p:sp>
        <p:nvSpPr>
          <p:cNvPr id="7" name="Numer slajdu — symbol zastępczy 6"/>
          <p:cNvSpPr>
            <a:spLocks noGrp="1"/>
          </p:cNvSpPr>
          <p:nvPr>
            <p:ph type="sldNum" sz="quarter" idx="12"/>
          </p:nvPr>
        </p:nvSpPr>
        <p:spPr>
          <a:xfrm>
            <a:off x="10769600" y="6356351"/>
            <a:ext cx="812800" cy="365125"/>
          </a:xfrm>
        </p:spPr>
        <p:txBody>
          <a:bodyPr rtlCol="0"/>
          <a:lstStyle/>
          <a:p>
            <a:pPr rtl="0"/>
            <a:fld id="{401CF334-2D5C-4859-84A6-CA7E6E43FAEB}" type="slidenum">
              <a:rPr lang="pl-PL" noProof="0" smtClean="0"/>
              <a:pPr rtl="0"/>
              <a:t>‹#›</a:t>
            </a:fld>
            <a:endParaRPr lang="pl-PL" noProof="0" dirty="0"/>
          </a:p>
        </p:txBody>
      </p:sp>
      <p:sp>
        <p:nvSpPr>
          <p:cNvPr id="10" name="Dowolny kształt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rtlCol="0" anchor="t" compatLnSpc="1"/>
          <a:lstStyle/>
          <a:p>
            <a:pPr marL="0" algn="l" rtl="0" eaLnBrk="1" latinLnBrk="0" hangingPunct="1"/>
            <a:endParaRPr kumimoji="0" lang="pl-PL" sz="1800" noProof="0" dirty="0">
              <a:solidFill>
                <a:schemeClr val="tx1"/>
              </a:solidFill>
              <a:latin typeface="+mn-lt"/>
              <a:ea typeface="+mn-ea"/>
              <a:cs typeface="+mn-cs"/>
            </a:endParaRPr>
          </a:p>
        </p:txBody>
      </p:sp>
      <p:sp>
        <p:nvSpPr>
          <p:cNvPr id="11" name="Dowolny kształt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rtlCol="0" anchor="t" compatLnSpc="1"/>
          <a:lstStyle/>
          <a:p>
            <a:pPr marL="0" algn="l" rtl="0" eaLnBrk="1" latinLnBrk="0" hangingPunct="1"/>
            <a:endParaRPr kumimoji="0" lang="pl-PL" sz="1800" noProof="0" dirty="0">
              <a:solidFill>
                <a:schemeClr val="tx1"/>
              </a:solidFill>
              <a:latin typeface="+mn-lt"/>
              <a:ea typeface="+mn-ea"/>
              <a:cs typeface="+mn-cs"/>
            </a:endParaRPr>
          </a:p>
        </p:txBody>
      </p:sp>
      <p:pic>
        <p:nvPicPr>
          <p:cNvPr id="13" name="Obraz 12"/>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11200" y="5920980"/>
            <a:ext cx="1289307" cy="734569"/>
          </a:xfrm>
          <a:prstGeom prst="rect">
            <a:avLst/>
          </a:prstGeom>
        </p:spPr>
      </p:pic>
      <p:sp>
        <p:nvSpPr>
          <p:cNvPr id="17" name="Stopka — symbol zastępczy 21"/>
          <p:cNvSpPr>
            <a:spLocks noGrp="1"/>
          </p:cNvSpPr>
          <p:nvPr>
            <p:ph type="ftr" sz="quarter" idx="3"/>
          </p:nvPr>
        </p:nvSpPr>
        <p:spPr>
          <a:xfrm>
            <a:off x="3556000" y="6356351"/>
            <a:ext cx="4470400" cy="365125"/>
          </a:xfrm>
          <a:prstGeom prst="rect">
            <a:avLst/>
          </a:prstGeom>
        </p:spPr>
        <p:txBody>
          <a:bodyPr vert="horz" lIns="0" tIns="0" rIns="0" bIns="0" rtlCol="0" anchor="b"/>
          <a:lstStyle>
            <a:lvl1pPr algn="ctr" eaLnBrk="1" latinLnBrk="0" hangingPunct="1">
              <a:defRPr kumimoji="0" sz="1800" b="1" i="1">
                <a:solidFill>
                  <a:schemeClr val="tx1"/>
                </a:solidFill>
                <a:latin typeface="Times New Roman" panose="02020603050405020304" pitchFamily="18" charset="0"/>
                <a:cs typeface="Times New Roman" panose="02020603050405020304" pitchFamily="18" charset="0"/>
              </a:defRPr>
            </a:lvl1pPr>
          </a:lstStyle>
          <a:p>
            <a:r>
              <a:rPr lang="pl-PL" dirty="0" smtClean="0"/>
              <a:t>Centrum Edukacji Nauczycieli w Łomży</a:t>
            </a:r>
            <a:endParaRPr lang="pl-PL" dirty="0"/>
          </a:p>
        </p:txBody>
      </p:sp>
    </p:spTree>
    <p:extLst>
      <p:ext uri="{BB962C8B-B14F-4D97-AF65-F5344CB8AC3E}">
        <p14:creationId xmlns:p14="http://schemas.microsoft.com/office/powerpoint/2010/main" xmlns="" val="25196249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grpSp>
        <p:nvGrpSpPr>
          <p:cNvPr id="8" name="Grupa 7"/>
          <p:cNvGrpSpPr/>
          <p:nvPr userDrawn="1"/>
        </p:nvGrpSpPr>
        <p:grpSpPr>
          <a:xfrm>
            <a:off x="0" y="6208894"/>
            <a:ext cx="12192000" cy="649106"/>
            <a:chOff x="0" y="6208894"/>
            <a:chExt cx="12192000" cy="649106"/>
          </a:xfrm>
        </p:grpSpPr>
        <p:sp>
          <p:nvSpPr>
            <p:cNvPr id="9" name="Prostokąt 8"/>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rtl="0"/>
              <a:endParaRPr lang="pl-PL" noProof="0" dirty="0"/>
            </a:p>
          </p:txBody>
        </p:sp>
        <p:cxnSp>
          <p:nvCxnSpPr>
            <p:cNvPr id="10" name="Łącznik prosty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ytuł 1"/>
          <p:cNvSpPr>
            <a:spLocks noGrp="1"/>
          </p:cNvSpPr>
          <p:nvPr>
            <p:ph type="title"/>
          </p:nvPr>
        </p:nvSpPr>
        <p:spPr/>
        <p:txBody>
          <a:bodyPr rtlCol="0"/>
          <a:lstStyle/>
          <a:p>
            <a:pPr rtl="0"/>
            <a:r>
              <a:rPr lang="pl-PL" noProof="0" smtClean="0"/>
              <a:t>Kliknij, aby edytować styl</a:t>
            </a:r>
            <a:endParaRPr kumimoji="0" lang="pl-PL" noProof="0" dirty="0"/>
          </a:p>
        </p:txBody>
      </p:sp>
      <p:sp>
        <p:nvSpPr>
          <p:cNvPr id="3" name="Tekst pionowy — symbol zastępczy 2"/>
          <p:cNvSpPr>
            <a:spLocks noGrp="1"/>
          </p:cNvSpPr>
          <p:nvPr>
            <p:ph type="body" orient="vert" idx="1"/>
          </p:nvPr>
        </p:nvSpPr>
        <p:spPr/>
        <p:txBody>
          <a:bodyPr vert="eaVert" rtlCol="0"/>
          <a:lstStyle/>
          <a:p>
            <a:pPr lvl="0" rtl="0" eaLnBrk="1" latinLnBrk="0" hangingPunct="1"/>
            <a:r>
              <a:rPr lang="pl-PL" noProof="0" smtClean="0"/>
              <a:t>Kliknij, aby edytować style wzorca tekstu</a:t>
            </a:r>
          </a:p>
          <a:p>
            <a:pPr lvl="1" rtl="0" eaLnBrk="1" latinLnBrk="0" hangingPunct="1"/>
            <a:r>
              <a:rPr lang="pl-PL" noProof="0" smtClean="0"/>
              <a:t>Drugi poziom</a:t>
            </a:r>
          </a:p>
          <a:p>
            <a:pPr lvl="2" rtl="0" eaLnBrk="1" latinLnBrk="0" hangingPunct="1"/>
            <a:r>
              <a:rPr lang="pl-PL" noProof="0" smtClean="0"/>
              <a:t>Trzeci poziom</a:t>
            </a:r>
          </a:p>
          <a:p>
            <a:pPr lvl="3" rtl="0" eaLnBrk="1" latinLnBrk="0" hangingPunct="1"/>
            <a:r>
              <a:rPr lang="pl-PL" noProof="0" smtClean="0"/>
              <a:t>Czwarty poziom</a:t>
            </a:r>
          </a:p>
          <a:p>
            <a:pPr lvl="4" rtl="0" eaLnBrk="1" latinLnBrk="0" hangingPunct="1"/>
            <a:r>
              <a:rPr lang="pl-PL" noProof="0" smtClean="0"/>
              <a:t>Piąty poziom</a:t>
            </a:r>
            <a:endParaRPr kumimoji="0" lang="pl-PL" noProof="0" dirty="0"/>
          </a:p>
        </p:txBody>
      </p:sp>
      <p:sp>
        <p:nvSpPr>
          <p:cNvPr id="4" name="Data — symbol zastępczy 3"/>
          <p:cNvSpPr>
            <a:spLocks noGrp="1"/>
          </p:cNvSpPr>
          <p:nvPr>
            <p:ph type="dt" sz="half" idx="10"/>
          </p:nvPr>
        </p:nvSpPr>
        <p:spPr/>
        <p:txBody>
          <a:bodyPr rtlCol="0"/>
          <a:lstStyle/>
          <a:p>
            <a:pPr rtl="0"/>
            <a:fld id="{E88F2CA6-F83B-42BF-855E-C0D6D785EED7}" type="datetime1">
              <a:rPr lang="pl-PL" noProof="0" smtClean="0"/>
              <a:pPr rtl="0"/>
              <a:t>2019-09-21</a:t>
            </a:fld>
            <a:endParaRPr lang="pl-PL" noProof="0" dirty="0"/>
          </a:p>
        </p:txBody>
      </p:sp>
      <p:sp>
        <p:nvSpPr>
          <p:cNvPr id="6" name="Numer slajdu — symbol zastępczy 5"/>
          <p:cNvSpPr>
            <a:spLocks noGrp="1"/>
          </p:cNvSpPr>
          <p:nvPr>
            <p:ph type="sldNum" sz="quarter" idx="12"/>
          </p:nvPr>
        </p:nvSpPr>
        <p:spPr/>
        <p:txBody>
          <a:bodyPr rtlCol="0"/>
          <a:lstStyle/>
          <a:p>
            <a:pPr rtl="0"/>
            <a:fld id="{401CF334-2D5C-4859-84A6-CA7E6E43FAEB}" type="slidenum">
              <a:rPr lang="pl-PL" noProof="0" smtClean="0"/>
              <a:pPr rtl="0"/>
              <a:t>‹#›</a:t>
            </a:fld>
            <a:endParaRPr lang="pl-PL" noProof="0" dirty="0"/>
          </a:p>
        </p:txBody>
      </p:sp>
      <p:pic>
        <p:nvPicPr>
          <p:cNvPr id="7" name="Obraz 6"/>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11200" y="5920980"/>
            <a:ext cx="1289307" cy="734569"/>
          </a:xfrm>
          <a:prstGeom prst="rect">
            <a:avLst/>
          </a:prstGeom>
        </p:spPr>
      </p:pic>
      <p:sp>
        <p:nvSpPr>
          <p:cNvPr id="11" name="Stopka — symbol zastępczy 21"/>
          <p:cNvSpPr>
            <a:spLocks noGrp="1"/>
          </p:cNvSpPr>
          <p:nvPr>
            <p:ph type="ftr" sz="quarter" idx="3"/>
          </p:nvPr>
        </p:nvSpPr>
        <p:spPr>
          <a:xfrm>
            <a:off x="3556000" y="6356351"/>
            <a:ext cx="4470400" cy="365125"/>
          </a:xfrm>
          <a:prstGeom prst="rect">
            <a:avLst/>
          </a:prstGeom>
        </p:spPr>
        <p:txBody>
          <a:bodyPr vert="horz" lIns="0" tIns="0" rIns="0" bIns="0" rtlCol="0" anchor="b"/>
          <a:lstStyle>
            <a:lvl1pPr algn="ctr" eaLnBrk="1" latinLnBrk="0" hangingPunct="1">
              <a:defRPr kumimoji="0" sz="1800" b="1" i="1">
                <a:solidFill>
                  <a:schemeClr val="tx1"/>
                </a:solidFill>
                <a:latin typeface="Times New Roman" panose="02020603050405020304" pitchFamily="18" charset="0"/>
                <a:cs typeface="Times New Roman" panose="02020603050405020304" pitchFamily="18" charset="0"/>
              </a:defRPr>
            </a:lvl1pPr>
          </a:lstStyle>
          <a:p>
            <a:r>
              <a:rPr lang="pl-PL" dirty="0" smtClean="0"/>
              <a:t>Centrum Edukacji Nauczycieli w Łomży</a:t>
            </a:r>
            <a:endParaRPr lang="pl-PL" dirty="0"/>
          </a:p>
        </p:txBody>
      </p:sp>
    </p:spTree>
    <p:extLst>
      <p:ext uri="{BB962C8B-B14F-4D97-AF65-F5344CB8AC3E}">
        <p14:creationId xmlns:p14="http://schemas.microsoft.com/office/powerpoint/2010/main" xmlns="" val="8777770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grpSp>
        <p:nvGrpSpPr>
          <p:cNvPr id="8" name="Grupa 7"/>
          <p:cNvGrpSpPr/>
          <p:nvPr userDrawn="1"/>
        </p:nvGrpSpPr>
        <p:grpSpPr>
          <a:xfrm>
            <a:off x="0" y="6208894"/>
            <a:ext cx="12192000" cy="649106"/>
            <a:chOff x="0" y="6208894"/>
            <a:chExt cx="12192000" cy="649106"/>
          </a:xfrm>
        </p:grpSpPr>
        <p:sp>
          <p:nvSpPr>
            <p:cNvPr id="9" name="Prostokąt 8"/>
            <p:cNvSpPr/>
            <p:nvPr userDrawn="1"/>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rtl="0"/>
              <a:endParaRPr lang="pl-PL" noProof="0" dirty="0"/>
            </a:p>
          </p:txBody>
        </p:sp>
        <p:cxnSp>
          <p:nvCxnSpPr>
            <p:cNvPr id="10" name="Łącznik prosty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ytuł pionowy 1"/>
          <p:cNvSpPr>
            <a:spLocks noGrp="1"/>
          </p:cNvSpPr>
          <p:nvPr>
            <p:ph type="title" orient="vert"/>
          </p:nvPr>
        </p:nvSpPr>
        <p:spPr>
          <a:xfrm>
            <a:off x="8839200" y="914402"/>
            <a:ext cx="2743200" cy="5211763"/>
          </a:xfrm>
        </p:spPr>
        <p:txBody>
          <a:bodyPr vert="eaVert" rtlCol="0"/>
          <a:lstStyle/>
          <a:p>
            <a:pPr rtl="0"/>
            <a:r>
              <a:rPr lang="pl-PL" noProof="0" smtClean="0"/>
              <a:t>Kliknij, aby edytować styl</a:t>
            </a:r>
            <a:endParaRPr kumimoji="0" lang="pl-PL" noProof="0" dirty="0"/>
          </a:p>
        </p:txBody>
      </p:sp>
      <p:sp>
        <p:nvSpPr>
          <p:cNvPr id="3" name="Tekst pionowy — symbol zastępczy 2"/>
          <p:cNvSpPr>
            <a:spLocks noGrp="1"/>
          </p:cNvSpPr>
          <p:nvPr>
            <p:ph type="body" orient="vert" idx="1"/>
          </p:nvPr>
        </p:nvSpPr>
        <p:spPr>
          <a:xfrm>
            <a:off x="609600" y="914402"/>
            <a:ext cx="8026400" cy="5211763"/>
          </a:xfrm>
        </p:spPr>
        <p:txBody>
          <a:bodyPr vert="eaVert" rtlCol="0"/>
          <a:lstStyle/>
          <a:p>
            <a:pPr lvl="0" rtl="0" eaLnBrk="1" latinLnBrk="0" hangingPunct="1"/>
            <a:r>
              <a:rPr lang="pl-PL" noProof="0" smtClean="0"/>
              <a:t>Kliknij, aby edytować style wzorca tekstu</a:t>
            </a:r>
          </a:p>
          <a:p>
            <a:pPr lvl="1" rtl="0" eaLnBrk="1" latinLnBrk="0" hangingPunct="1"/>
            <a:r>
              <a:rPr lang="pl-PL" noProof="0" smtClean="0"/>
              <a:t>Drugi poziom</a:t>
            </a:r>
          </a:p>
          <a:p>
            <a:pPr lvl="2" rtl="0" eaLnBrk="1" latinLnBrk="0" hangingPunct="1"/>
            <a:r>
              <a:rPr lang="pl-PL" noProof="0" smtClean="0"/>
              <a:t>Trzeci poziom</a:t>
            </a:r>
          </a:p>
          <a:p>
            <a:pPr lvl="3" rtl="0" eaLnBrk="1" latinLnBrk="0" hangingPunct="1"/>
            <a:r>
              <a:rPr lang="pl-PL" noProof="0" smtClean="0"/>
              <a:t>Czwarty poziom</a:t>
            </a:r>
          </a:p>
          <a:p>
            <a:pPr lvl="4" rtl="0" eaLnBrk="1" latinLnBrk="0" hangingPunct="1"/>
            <a:r>
              <a:rPr lang="pl-PL" noProof="0" smtClean="0"/>
              <a:t>Piąty poziom</a:t>
            </a:r>
            <a:endParaRPr kumimoji="0" lang="pl-PL" noProof="0" dirty="0"/>
          </a:p>
        </p:txBody>
      </p:sp>
      <p:sp>
        <p:nvSpPr>
          <p:cNvPr id="4" name="Data — symbol zastępczy 3"/>
          <p:cNvSpPr>
            <a:spLocks noGrp="1"/>
          </p:cNvSpPr>
          <p:nvPr>
            <p:ph type="dt" sz="half" idx="10"/>
          </p:nvPr>
        </p:nvSpPr>
        <p:spPr/>
        <p:txBody>
          <a:bodyPr rtlCol="0"/>
          <a:lstStyle/>
          <a:p>
            <a:pPr rtl="0"/>
            <a:fld id="{91970F59-A59A-4DCA-A80D-6FF2361B2B22}" type="datetime1">
              <a:rPr lang="pl-PL" noProof="0" smtClean="0"/>
              <a:pPr rtl="0"/>
              <a:t>2019-09-21</a:t>
            </a:fld>
            <a:endParaRPr lang="pl-PL" noProof="0" dirty="0"/>
          </a:p>
        </p:txBody>
      </p:sp>
      <p:sp>
        <p:nvSpPr>
          <p:cNvPr id="6" name="Numer slajdu — symbol zastępczy 5"/>
          <p:cNvSpPr>
            <a:spLocks noGrp="1"/>
          </p:cNvSpPr>
          <p:nvPr>
            <p:ph type="sldNum" sz="quarter" idx="12"/>
          </p:nvPr>
        </p:nvSpPr>
        <p:spPr/>
        <p:txBody>
          <a:bodyPr rtlCol="0"/>
          <a:lstStyle/>
          <a:p>
            <a:pPr rtl="0"/>
            <a:fld id="{401CF334-2D5C-4859-84A6-CA7E6E43FAEB}" type="slidenum">
              <a:rPr lang="pl-PL" noProof="0" smtClean="0"/>
              <a:pPr rtl="0"/>
              <a:t>‹#›</a:t>
            </a:fld>
            <a:endParaRPr lang="pl-PL" noProof="0" dirty="0"/>
          </a:p>
        </p:txBody>
      </p:sp>
      <p:pic>
        <p:nvPicPr>
          <p:cNvPr id="7" name="Obraz 6"/>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11200" y="5920980"/>
            <a:ext cx="1289307" cy="734569"/>
          </a:xfrm>
          <a:prstGeom prst="rect">
            <a:avLst/>
          </a:prstGeom>
        </p:spPr>
      </p:pic>
      <p:sp>
        <p:nvSpPr>
          <p:cNvPr id="11" name="Stopka — symbol zastępczy 21"/>
          <p:cNvSpPr>
            <a:spLocks noGrp="1"/>
          </p:cNvSpPr>
          <p:nvPr>
            <p:ph type="ftr" sz="quarter" idx="3"/>
          </p:nvPr>
        </p:nvSpPr>
        <p:spPr>
          <a:xfrm>
            <a:off x="3556000" y="6356351"/>
            <a:ext cx="4470400" cy="365125"/>
          </a:xfrm>
          <a:prstGeom prst="rect">
            <a:avLst/>
          </a:prstGeom>
        </p:spPr>
        <p:txBody>
          <a:bodyPr vert="horz" lIns="0" tIns="0" rIns="0" bIns="0" rtlCol="0" anchor="b"/>
          <a:lstStyle>
            <a:lvl1pPr algn="ctr" eaLnBrk="1" latinLnBrk="0" hangingPunct="1">
              <a:defRPr kumimoji="0" sz="1800" b="1" i="1">
                <a:solidFill>
                  <a:schemeClr val="tx1"/>
                </a:solidFill>
                <a:latin typeface="Times New Roman" panose="02020603050405020304" pitchFamily="18" charset="0"/>
                <a:cs typeface="Times New Roman" panose="02020603050405020304" pitchFamily="18" charset="0"/>
              </a:defRPr>
            </a:lvl1pPr>
          </a:lstStyle>
          <a:p>
            <a:r>
              <a:rPr lang="pl-PL" dirty="0" smtClean="0"/>
              <a:t>Centrum Edukacji Nauczycieli w Łomży</a:t>
            </a:r>
            <a:endParaRPr lang="pl-PL" dirty="0"/>
          </a:p>
        </p:txBody>
      </p:sp>
    </p:spTree>
    <p:extLst>
      <p:ext uri="{BB962C8B-B14F-4D97-AF65-F5344CB8AC3E}">
        <p14:creationId xmlns:p14="http://schemas.microsoft.com/office/powerpoint/2010/main" xmlns="" val="33697544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grpSp>
        <p:nvGrpSpPr>
          <p:cNvPr id="25" name="Grupa 24"/>
          <p:cNvGrpSpPr/>
          <p:nvPr/>
        </p:nvGrpSpPr>
        <p:grpSpPr>
          <a:xfrm>
            <a:off x="-29028" y="80991"/>
            <a:ext cx="12240731" cy="6879658"/>
            <a:chOff x="0" y="-21658"/>
            <a:chExt cx="12240731" cy="6879658"/>
          </a:xfrm>
        </p:grpSpPr>
        <p:sp>
          <p:nvSpPr>
            <p:cNvPr id="26" name="Prostokąt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grpSp>
          <p:nvGrpSpPr>
            <p:cNvPr id="27" name="Grupa 26"/>
            <p:cNvGrpSpPr/>
            <p:nvPr/>
          </p:nvGrpSpPr>
          <p:grpSpPr>
            <a:xfrm>
              <a:off x="0" y="-21658"/>
              <a:ext cx="12240731" cy="1041400"/>
              <a:chOff x="-25356" y="-7144"/>
              <a:chExt cx="12240731" cy="1041400"/>
            </a:xfrm>
          </p:grpSpPr>
          <p:sp>
            <p:nvSpPr>
              <p:cNvPr id="28" name="Dowolny kształt 27"/>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rtlCol="0" anchor="t" compatLnSpc="1"/>
              <a:lstStyle/>
              <a:p>
                <a:pPr marL="0" algn="l" rtl="0" eaLnBrk="1" latinLnBrk="0" hangingPunct="1"/>
                <a:endParaRPr kumimoji="0" lang="pl-PL" sz="1800" noProof="0" dirty="0">
                  <a:solidFill>
                    <a:schemeClr val="tx1"/>
                  </a:solidFill>
                  <a:latin typeface="+mn-lt"/>
                  <a:ea typeface="+mn-ea"/>
                  <a:cs typeface="+mn-cs"/>
                </a:endParaRPr>
              </a:p>
            </p:txBody>
          </p:sp>
          <p:sp>
            <p:nvSpPr>
              <p:cNvPr id="29" name="Dowolny kształt 28"/>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rtlCol="0" anchor="t" compatLnSpc="1"/>
              <a:lstStyle/>
              <a:p>
                <a:pPr marL="0" algn="l" rtl="0" eaLnBrk="1" latinLnBrk="0" hangingPunct="1"/>
                <a:endParaRPr kumimoji="0" lang="pl-PL" sz="1800" noProof="0" dirty="0">
                  <a:solidFill>
                    <a:schemeClr val="tx1"/>
                  </a:solidFill>
                  <a:latin typeface="+mn-lt"/>
                  <a:ea typeface="+mn-ea"/>
                  <a:cs typeface="+mn-cs"/>
                </a:endParaRPr>
              </a:p>
            </p:txBody>
          </p:sp>
          <p:grpSp>
            <p:nvGrpSpPr>
              <p:cNvPr id="31" name="Grupa 30"/>
              <p:cNvGrpSpPr/>
              <p:nvPr/>
            </p:nvGrpSpPr>
            <p:grpSpPr>
              <a:xfrm>
                <a:off x="-25356" y="202408"/>
                <a:ext cx="12240731" cy="649224"/>
                <a:chOff x="-19045" y="216550"/>
                <a:chExt cx="9180548" cy="649224"/>
              </a:xfrm>
            </p:grpSpPr>
            <p:sp>
              <p:nvSpPr>
                <p:cNvPr id="32" name="Dowolny kształt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rtlCol="0" anchor="t" compatLnSpc="1"/>
                <a:lstStyle/>
                <a:p>
                  <a:pPr rtl="0"/>
                  <a:endParaRPr kumimoji="0" lang="pl-PL" sz="1800" noProof="0" dirty="0"/>
                </a:p>
              </p:txBody>
            </p:sp>
            <p:sp>
              <p:nvSpPr>
                <p:cNvPr id="33" name="Dowolny kształt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rtlCol="0" anchor="t" compatLnSpc="1"/>
                <a:lstStyle/>
                <a:p>
                  <a:pPr rtl="0"/>
                  <a:endParaRPr kumimoji="0" lang="pl-PL" sz="1800" noProof="0" dirty="0"/>
                </a:p>
              </p:txBody>
            </p:sp>
          </p:grpSp>
        </p:grpSp>
      </p:grpSp>
      <p:sp>
        <p:nvSpPr>
          <p:cNvPr id="9" name="Tytuł — symbol zastępczy 8"/>
          <p:cNvSpPr>
            <a:spLocks noGrp="1"/>
          </p:cNvSpPr>
          <p:nvPr>
            <p:ph type="title"/>
          </p:nvPr>
        </p:nvSpPr>
        <p:spPr>
          <a:xfrm>
            <a:off x="609600" y="704088"/>
            <a:ext cx="10972800" cy="1143000"/>
          </a:xfrm>
          <a:prstGeom prst="rect">
            <a:avLst/>
          </a:prstGeom>
        </p:spPr>
        <p:txBody>
          <a:bodyPr vert="horz" lIns="0" rIns="0" bIns="0" rtlCol="0" anchor="b">
            <a:normAutofit/>
          </a:bodyPr>
          <a:lstStyle/>
          <a:p>
            <a:pPr rtl="0"/>
            <a:r>
              <a:rPr lang="pl-PL" noProof="0" dirty="0" smtClean="0"/>
              <a:t>Kliknij, aby edytować styl wzorca tytułu</a:t>
            </a:r>
            <a:endParaRPr kumimoji="0" lang="pl-PL" noProof="0" dirty="0"/>
          </a:p>
        </p:txBody>
      </p:sp>
      <p:sp>
        <p:nvSpPr>
          <p:cNvPr id="30" name="Tekst — symbol zastępczy 29"/>
          <p:cNvSpPr>
            <a:spLocks noGrp="1"/>
          </p:cNvSpPr>
          <p:nvPr>
            <p:ph type="body" idx="1"/>
          </p:nvPr>
        </p:nvSpPr>
        <p:spPr>
          <a:xfrm>
            <a:off x="609600" y="1935480"/>
            <a:ext cx="10972800" cy="4389120"/>
          </a:xfrm>
          <a:prstGeom prst="rect">
            <a:avLst/>
          </a:prstGeom>
        </p:spPr>
        <p:txBody>
          <a:bodyPr vert="horz" rtlCol="0">
            <a:normAutofit/>
          </a:bodyPr>
          <a:lstStyle/>
          <a:p>
            <a:pPr lvl="0" rtl="0" eaLnBrk="1" latinLnBrk="0" hangingPunct="1"/>
            <a:r>
              <a:rPr lang="pl-PL" noProof="0" dirty="0" smtClean="0"/>
              <a:t>Kliknij, aby edytować style wzorców tekstu</a:t>
            </a:r>
          </a:p>
          <a:p>
            <a:pPr lvl="1" rtl="0" eaLnBrk="1" latinLnBrk="0" hangingPunct="1"/>
            <a:r>
              <a:rPr lang="pl-PL" noProof="0" dirty="0" smtClean="0"/>
              <a:t>Drugi poziom</a:t>
            </a:r>
          </a:p>
          <a:p>
            <a:pPr lvl="2" rtl="0" eaLnBrk="1" latinLnBrk="0" hangingPunct="1"/>
            <a:r>
              <a:rPr lang="pl-PL" noProof="0" dirty="0" smtClean="0"/>
              <a:t>Trzeci poziom</a:t>
            </a:r>
          </a:p>
          <a:p>
            <a:pPr lvl="3" rtl="0" eaLnBrk="1" latinLnBrk="0" hangingPunct="1"/>
            <a:r>
              <a:rPr lang="pl-PL" noProof="0" dirty="0" smtClean="0"/>
              <a:t>Czwarty poziom</a:t>
            </a:r>
          </a:p>
          <a:p>
            <a:pPr lvl="4" rtl="0" eaLnBrk="1" latinLnBrk="0" hangingPunct="1"/>
            <a:r>
              <a:rPr lang="pl-PL" noProof="0" dirty="0" smtClean="0"/>
              <a:t>Piąty poziom</a:t>
            </a:r>
            <a:endParaRPr lang="pl-PL" noProof="0" dirty="0"/>
          </a:p>
        </p:txBody>
      </p:sp>
      <p:sp>
        <p:nvSpPr>
          <p:cNvPr id="10" name="Data — symbol zastępczy 9"/>
          <p:cNvSpPr>
            <a:spLocks noGrp="1"/>
          </p:cNvSpPr>
          <p:nvPr>
            <p:ph type="dt" sz="half" idx="2"/>
          </p:nvPr>
        </p:nvSpPr>
        <p:spPr>
          <a:xfrm>
            <a:off x="609600" y="6356351"/>
            <a:ext cx="2844800" cy="365125"/>
          </a:xfrm>
          <a:prstGeom prst="rect">
            <a:avLst/>
          </a:prstGeom>
        </p:spPr>
        <p:txBody>
          <a:bodyPr vert="horz" lIns="0" tIns="0" rIns="0" bIns="0" rtlCol="0" anchor="b"/>
          <a:lstStyle>
            <a:lvl1pPr algn="l" eaLnBrk="1" latinLnBrk="0" hangingPunct="1">
              <a:defRPr kumimoji="0" sz="1100">
                <a:solidFill>
                  <a:schemeClr val="tx1"/>
                </a:solidFill>
              </a:defRPr>
            </a:lvl1pPr>
          </a:lstStyle>
          <a:p>
            <a:pPr rtl="0"/>
            <a:fld id="{9CC793F6-0380-4113-B2F0-6DD149561DBB}" type="datetime1">
              <a:rPr lang="pl-PL" noProof="0" smtClean="0"/>
              <a:pPr rtl="0"/>
              <a:t>2019-09-21</a:t>
            </a:fld>
            <a:endParaRPr lang="pl-PL" noProof="0" dirty="0"/>
          </a:p>
        </p:txBody>
      </p:sp>
      <p:sp>
        <p:nvSpPr>
          <p:cNvPr id="18" name="Numer slajdu — symbol zastępczy 17"/>
          <p:cNvSpPr>
            <a:spLocks noGrp="1"/>
          </p:cNvSpPr>
          <p:nvPr>
            <p:ph type="sldNum" sz="quarter" idx="4"/>
          </p:nvPr>
        </p:nvSpPr>
        <p:spPr>
          <a:xfrm>
            <a:off x="10566400" y="6356351"/>
            <a:ext cx="1016000" cy="365125"/>
          </a:xfrm>
          <a:prstGeom prst="rect">
            <a:avLst/>
          </a:prstGeom>
        </p:spPr>
        <p:txBody>
          <a:bodyPr vert="horz" lIns="0" tIns="0" rIns="0" bIns="0" rtlCol="0" anchor="b"/>
          <a:lstStyle>
            <a:lvl1pPr algn="r" eaLnBrk="1" latinLnBrk="0" hangingPunct="1">
              <a:defRPr kumimoji="0" sz="1100">
                <a:solidFill>
                  <a:schemeClr val="tx1"/>
                </a:solidFill>
              </a:defRPr>
            </a:lvl1pPr>
          </a:lstStyle>
          <a:p>
            <a:pPr rtl="0"/>
            <a:fld id="{401CF334-2D5C-4859-84A6-CA7E6E43FAEB}" type="slidenum">
              <a:rPr lang="pl-PL" noProof="0" smtClean="0"/>
              <a:pPr rtl="0"/>
              <a:t>‹#›</a:t>
            </a:fld>
            <a:endParaRPr lang="pl-PL" noProof="0" dirty="0"/>
          </a:p>
        </p:txBody>
      </p:sp>
      <p:sp>
        <p:nvSpPr>
          <p:cNvPr id="15" name="Stopka — symbol zastępczy 21"/>
          <p:cNvSpPr>
            <a:spLocks noGrp="1"/>
          </p:cNvSpPr>
          <p:nvPr>
            <p:ph type="ftr" sz="quarter" idx="3"/>
          </p:nvPr>
        </p:nvSpPr>
        <p:spPr>
          <a:xfrm>
            <a:off x="3556000" y="6356351"/>
            <a:ext cx="4470400" cy="365125"/>
          </a:xfrm>
          <a:prstGeom prst="rect">
            <a:avLst/>
          </a:prstGeom>
        </p:spPr>
        <p:txBody>
          <a:bodyPr vert="horz" lIns="0" tIns="0" rIns="0" bIns="0" rtlCol="0" anchor="b"/>
          <a:lstStyle>
            <a:lvl1pPr algn="ctr" eaLnBrk="1" latinLnBrk="0" hangingPunct="1">
              <a:defRPr kumimoji="0" sz="1800" b="1" i="1">
                <a:solidFill>
                  <a:schemeClr val="tx1"/>
                </a:solidFill>
                <a:latin typeface="Times New Roman" panose="02020603050405020304" pitchFamily="18" charset="0"/>
                <a:cs typeface="Times New Roman" panose="02020603050405020304" pitchFamily="18" charset="0"/>
              </a:defRPr>
            </a:lvl1pPr>
          </a:lstStyle>
          <a:p>
            <a:r>
              <a:rPr lang="pl-PL" dirty="0" smtClean="0"/>
              <a:t>Centrum Edukacji Nauczycieli w Łomży</a:t>
            </a:r>
            <a:endParaRPr lang="pl-PL" dirty="0"/>
          </a:p>
        </p:txBody>
      </p:sp>
    </p:spTree>
    <p:extLst>
      <p:ext uri="{BB962C8B-B14F-4D97-AF65-F5344CB8AC3E}">
        <p14:creationId xmlns:p14="http://schemas.microsoft.com/office/powerpoint/2010/main" xmlns="" val="942852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hf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lumMod val="50000"/>
          </a:schemeClr>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lumMod val="50000"/>
          </a:schemeClr>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lumMod val="50000"/>
          </a:schemeClr>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lumMod val="50000"/>
          </a:schemeClr>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lumMod val="75000"/>
          </a:schemeClr>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lumMod val="50000"/>
          </a:schemeClr>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lumMod val="75000"/>
          </a:schemeClr>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286000" indent="0" algn="l" rtl="0" eaLnBrk="1" latinLnBrk="0" hangingPunct="1">
        <a:spcBef>
          <a:spcPct val="20000"/>
        </a:spcBef>
        <a:buClr>
          <a:schemeClr val="tx2"/>
        </a:buClr>
        <a:buFontTx/>
        <a:buNone/>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pwo_sierpien_2019.pdf"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hyperlink" Target="https://www.cen.lomza.pl/szkolenia1/dla-nauczycieli/edukacja-matematyczno-przyrodnicza-matematyka-fizy"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s://www.cen.lomza.pl/szkolenia1/dla-nauczycieli/edukacja-humanistyczna-jezyk/w62" TargetMode="External"/><Relationship Id="rId2" Type="http://schemas.openxmlformats.org/officeDocument/2006/relationships/hyperlink" Target="https://www.cen.lomza.pl/szkolenia1/dla-nauczycieli/edukacja-elementarna-wychowanie-przedszkolne/w42" TargetMode="External"/><Relationship Id="rId1" Type="http://schemas.openxmlformats.org/officeDocument/2006/relationships/slideLayout" Target="../slideLayouts/slideLayout2.xml"/><Relationship Id="rId4" Type="http://schemas.openxmlformats.org/officeDocument/2006/relationships/hyperlink" Target="https://www.cen.lomza.pl/szkolenia1/dla-nauczycieli/edukacja-matematyczno-przyrodnicza-matematyka-fizy/w73" TargetMode="External"/></Relationships>
</file>

<file path=ppt/slides/_rels/slide79.xml.rels><?xml version="1.0" encoding="UTF-8" standalone="yes"?>
<Relationships xmlns="http://schemas.openxmlformats.org/package/2006/relationships"><Relationship Id="rId2" Type="http://schemas.openxmlformats.org/officeDocument/2006/relationships/hyperlink" Target="https://www.cen.lomza.pl/szkolenia1/dla-nauczycieli/edukacja-elementarna-wychowanie-przedszkolne/ks2" TargetMode="Externa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hyperlink" Target="Podlaska%20Platforma%20Edukacyjna.pptx" TargetMode="Externa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hyperlink" Target="mailto:j.pieczywek@cen.lomza.p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Podtytuł 2"/>
          <p:cNvSpPr>
            <a:spLocks noGrp="1"/>
          </p:cNvSpPr>
          <p:nvPr>
            <p:ph type="subTitle" idx="1"/>
          </p:nvPr>
        </p:nvSpPr>
        <p:spPr>
          <a:xfrm>
            <a:off x="334434" y="620688"/>
            <a:ext cx="11425767" cy="4896544"/>
          </a:xfrm>
        </p:spPr>
        <p:txBody>
          <a:bodyPr/>
          <a:lstStyle/>
          <a:p>
            <a:pPr eaLnBrk="1" hangingPunct="1"/>
            <a:endParaRPr lang="pl-PL" b="1" dirty="0" smtClean="0">
              <a:solidFill>
                <a:srgbClr val="FF0000"/>
              </a:solidFill>
            </a:endParaRPr>
          </a:p>
          <a:p>
            <a:pPr eaLnBrk="1" hangingPunct="1"/>
            <a:endParaRPr lang="pl-PL" b="1" dirty="0" smtClean="0">
              <a:solidFill>
                <a:srgbClr val="FF0000"/>
              </a:solidFill>
            </a:endParaRPr>
          </a:p>
          <a:p>
            <a:pPr algn="ctr" eaLnBrk="1" hangingPunct="1"/>
            <a:r>
              <a:rPr lang="pl-PL" b="1" dirty="0" smtClean="0">
                <a:solidFill>
                  <a:srgbClr val="FF0000"/>
                </a:solidFill>
              </a:rPr>
              <a:t>Konferencja rejonowa dla nauczycieli matematyki szkół  ponadpodstawowych </a:t>
            </a:r>
            <a:br>
              <a:rPr lang="pl-PL" b="1" dirty="0" smtClean="0">
                <a:solidFill>
                  <a:srgbClr val="FF0000"/>
                </a:solidFill>
              </a:rPr>
            </a:br>
            <a:endParaRPr lang="pl-PL" b="1" dirty="0" smtClean="0">
              <a:solidFill>
                <a:srgbClr val="FF0000"/>
              </a:solidFill>
            </a:endParaRPr>
          </a:p>
          <a:p>
            <a:pPr algn="ctr" eaLnBrk="1" hangingPunct="1"/>
            <a:endParaRPr lang="pl-PL" sz="2800" dirty="0" smtClean="0">
              <a:solidFill>
                <a:srgbClr val="0070C0"/>
              </a:solidFill>
            </a:endParaRPr>
          </a:p>
          <a:p>
            <a:pPr algn="ctr" eaLnBrk="1" hangingPunct="1"/>
            <a:r>
              <a:rPr lang="pl-PL" sz="2800" dirty="0" smtClean="0">
                <a:solidFill>
                  <a:srgbClr val="0070C0"/>
                </a:solidFill>
              </a:rPr>
              <a:t>25 wrzesień 2019</a:t>
            </a:r>
          </a:p>
          <a:p>
            <a:pPr algn="ctr" eaLnBrk="1" hangingPunct="1"/>
            <a:endParaRPr lang="pl-PL" sz="1100" dirty="0" smtClean="0">
              <a:solidFill>
                <a:srgbClr val="FF0000"/>
              </a:solidFill>
            </a:endParaRPr>
          </a:p>
          <a:p>
            <a:pPr algn="ctr" eaLnBrk="1" hangingPunct="1"/>
            <a:r>
              <a:rPr lang="pl-PL" sz="2800" b="1" i="1" dirty="0" smtClean="0">
                <a:solidFill>
                  <a:srgbClr val="0070C0"/>
                </a:solidFill>
              </a:rPr>
              <a:t>Kierunki pracy nauczyciela matematyki w roku szkolnym 2019/2020</a:t>
            </a:r>
          </a:p>
          <a:p>
            <a:pPr algn="ctr" eaLnBrk="1" hangingPunct="1"/>
            <a:endParaRPr lang="pl-PL" sz="2400" i="1" dirty="0" smtClean="0">
              <a:solidFill>
                <a:srgbClr val="0070C0"/>
              </a:solidFill>
            </a:endParaRPr>
          </a:p>
          <a:p>
            <a:pPr algn="ctr" eaLnBrk="1" hangingPunct="1"/>
            <a:r>
              <a:rPr lang="pl-PL" sz="2400" i="1" dirty="0" smtClean="0">
                <a:solidFill>
                  <a:srgbClr val="0070C0"/>
                </a:solidFill>
              </a:rPr>
              <a:t>Prowadzący: Jadwiga Pieczywek </a:t>
            </a:r>
            <a:br>
              <a:rPr lang="pl-PL" sz="2400" i="1" dirty="0" smtClean="0">
                <a:solidFill>
                  <a:srgbClr val="0070C0"/>
                </a:solidFill>
              </a:rPr>
            </a:br>
            <a:r>
              <a:rPr lang="pl-PL" sz="2400" i="1" dirty="0" smtClean="0">
                <a:solidFill>
                  <a:srgbClr val="0070C0"/>
                </a:solidFill>
              </a:rPr>
              <a:t> konsultant d.s. </a:t>
            </a:r>
            <a:r>
              <a:rPr lang="pl-PL" sz="2400" i="1" dirty="0" err="1" smtClean="0">
                <a:solidFill>
                  <a:srgbClr val="0070C0"/>
                </a:solidFill>
              </a:rPr>
              <a:t>edukacji</a:t>
            </a:r>
            <a:r>
              <a:rPr lang="pl-PL" sz="2400" i="1" dirty="0" smtClean="0">
                <a:solidFill>
                  <a:srgbClr val="0070C0"/>
                </a:solidFill>
              </a:rPr>
              <a:t> matematycznej</a:t>
            </a:r>
          </a:p>
        </p:txBody>
      </p:sp>
      <p:sp>
        <p:nvSpPr>
          <p:cNvPr id="2051"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6AFEB5F8-93B7-43B4-8F73-976F35DCB147}" type="slidenum">
              <a:rPr lang="pl-PL" smtClean="0"/>
              <a:pPr fontAlgn="base">
                <a:spcBef>
                  <a:spcPct val="0"/>
                </a:spcBef>
                <a:spcAft>
                  <a:spcPct val="0"/>
                </a:spcAft>
              </a:pPr>
              <a:t>1</a:t>
            </a:fld>
            <a:endParaRPr lang="pl-PL" smtClean="0"/>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ytuł 1"/>
          <p:cNvSpPr>
            <a:spLocks noGrp="1"/>
          </p:cNvSpPr>
          <p:nvPr>
            <p:ph type="title"/>
          </p:nvPr>
        </p:nvSpPr>
        <p:spPr>
          <a:xfrm>
            <a:off x="660400" y="443971"/>
            <a:ext cx="10972800" cy="922114"/>
          </a:xfrm>
        </p:spPr>
        <p:txBody>
          <a:bodyPr/>
          <a:lstStyle/>
          <a:p>
            <a:pPr algn="l" eaLnBrk="1" hangingPunct="1"/>
            <a:r>
              <a:rPr lang="pl-PL" dirty="0" smtClean="0">
                <a:solidFill>
                  <a:srgbClr val="FF0000"/>
                </a:solidFill>
              </a:rPr>
              <a:t>Ramowy program</a:t>
            </a:r>
          </a:p>
        </p:txBody>
      </p:sp>
      <p:sp>
        <p:nvSpPr>
          <p:cNvPr id="4099" name="Symbol zastępczy zawartości 2"/>
          <p:cNvSpPr>
            <a:spLocks noGrp="1"/>
          </p:cNvSpPr>
          <p:nvPr>
            <p:ph idx="1"/>
          </p:nvPr>
        </p:nvSpPr>
        <p:spPr>
          <a:xfrm>
            <a:off x="666751" y="1617132"/>
            <a:ext cx="10972800" cy="4275667"/>
          </a:xfrm>
        </p:spPr>
        <p:txBody>
          <a:bodyPr/>
          <a:lstStyle/>
          <a:p>
            <a:pPr marL="514350" indent="-514350" eaLnBrk="1" hangingPunct="1">
              <a:buFont typeface="Calibri" pitchFamily="34" charset="0"/>
              <a:buAutoNum type="arabicPeriod"/>
            </a:pPr>
            <a:r>
              <a:rPr lang="pl-PL" sz="2000" dirty="0" smtClean="0"/>
              <a:t>Najważniejsze informacje dla nauczycieli matematyki.</a:t>
            </a:r>
          </a:p>
          <a:p>
            <a:pPr marL="514350" indent="-514350" eaLnBrk="1" hangingPunct="1">
              <a:buFont typeface="Calibri" pitchFamily="34" charset="0"/>
              <a:buAutoNum type="arabicPeriod"/>
            </a:pPr>
            <a:r>
              <a:rPr lang="pl-PL" sz="2000" dirty="0" smtClean="0"/>
              <a:t>Kierunki polityki oświatowej państwa  w roku szkolnym 2019/ 2020.</a:t>
            </a:r>
          </a:p>
          <a:p>
            <a:pPr marL="514350" indent="-514350" eaLnBrk="1" hangingPunct="1">
              <a:buFont typeface="Calibri" pitchFamily="34" charset="0"/>
              <a:buAutoNum type="arabicPeriod"/>
            </a:pPr>
            <a:r>
              <a:rPr lang="pl-PL" sz="2000" dirty="0" smtClean="0"/>
              <a:t>Kierunki realizacji zadań z zakresu nadzoru pedagogicznego w roku szkolnym 2019/2020. </a:t>
            </a:r>
          </a:p>
          <a:p>
            <a:pPr marL="514350" indent="-514350" eaLnBrk="1" hangingPunct="1">
              <a:buFont typeface="Calibri" pitchFamily="34" charset="0"/>
              <a:buAutoNum type="arabicPeriod"/>
            </a:pPr>
            <a:r>
              <a:rPr lang="pl-PL" sz="2000" dirty="0" smtClean="0"/>
              <a:t>Wnioski i rekomendacje Podlaskiego Kuratora Oświaty na podstawie sprawowanego nadzoru pedagogicznego w roku szkolnym 2018/2019. </a:t>
            </a:r>
          </a:p>
          <a:p>
            <a:pPr marL="514350" indent="-514350" eaLnBrk="1" hangingPunct="1">
              <a:buFont typeface="Calibri" pitchFamily="34" charset="0"/>
              <a:buAutoNum type="arabicPeriod"/>
            </a:pPr>
            <a:r>
              <a:rPr lang="pl-PL" sz="2000" dirty="0" smtClean="0"/>
              <a:t>Wyniki egzaminów zewnętrznych z matematyki.</a:t>
            </a:r>
          </a:p>
          <a:p>
            <a:pPr marL="514350" indent="-514350" eaLnBrk="1" hangingPunct="1">
              <a:buFont typeface="Calibri" pitchFamily="34" charset="0"/>
              <a:buAutoNum type="arabicPeriod"/>
            </a:pPr>
            <a:r>
              <a:rPr lang="pl-PL" sz="2000" dirty="0" smtClean="0"/>
              <a:t>Oferta doskonalenia na okres IX 2019 – I 2020.</a:t>
            </a:r>
          </a:p>
          <a:p>
            <a:pPr marL="514350" indent="-514350" eaLnBrk="1" hangingPunct="1">
              <a:buFont typeface="Calibri" pitchFamily="34" charset="0"/>
              <a:buAutoNum type="arabicPeriod"/>
            </a:pPr>
            <a:r>
              <a:rPr lang="pl-PL" sz="2000" dirty="0" smtClean="0"/>
              <a:t>Sprawy różne.</a:t>
            </a:r>
          </a:p>
          <a:p>
            <a:pPr marL="514350" indent="-514350" eaLnBrk="1" hangingPunct="1">
              <a:buFont typeface="Calibri" pitchFamily="34" charset="0"/>
              <a:buAutoNum type="arabicPeriod"/>
            </a:pPr>
            <a:endParaRPr lang="pl-PL" sz="2000" dirty="0" smtClean="0"/>
          </a:p>
          <a:p>
            <a:pPr marL="514350" indent="-514350" eaLnBrk="1" hangingPunct="1">
              <a:buFont typeface="Calibri" pitchFamily="34" charset="0"/>
              <a:buAutoNum type="arabicPeriod"/>
            </a:pPr>
            <a:endParaRPr lang="pl-PL" dirty="0" smtClean="0"/>
          </a:p>
          <a:p>
            <a:pPr marL="514350" indent="-514350" eaLnBrk="1" hangingPunct="1">
              <a:buFont typeface="Calibri" pitchFamily="34" charset="0"/>
              <a:buAutoNum type="arabicPeriod"/>
            </a:pPr>
            <a:endParaRPr lang="pl-PL" dirty="0" smtClean="0"/>
          </a:p>
        </p:txBody>
      </p:sp>
      <p:sp>
        <p:nvSpPr>
          <p:cNvPr id="4100"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7681422C-DB60-4222-87BF-4147671BE24D}" type="slidenum">
              <a:rPr lang="pl-PL" smtClean="0"/>
              <a:pPr fontAlgn="base">
                <a:spcBef>
                  <a:spcPct val="0"/>
                </a:spcBef>
                <a:spcAft>
                  <a:spcPct val="0"/>
                </a:spcAft>
              </a:pPr>
              <a:t>2</a:t>
            </a:fld>
            <a:endParaRPr lang="pl-PL" smtClean="0"/>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solidFill>
                  <a:srgbClr val="FF0000"/>
                </a:solidFill>
              </a:rPr>
              <a:t>1. Nowa podstawa programowa</a:t>
            </a:r>
            <a:endParaRPr lang="pl-PL" dirty="0"/>
          </a:p>
        </p:txBody>
      </p:sp>
      <p:sp>
        <p:nvSpPr>
          <p:cNvPr id="3" name="Symbol zastępczy zawartości 2"/>
          <p:cNvSpPr>
            <a:spLocks noGrp="1"/>
          </p:cNvSpPr>
          <p:nvPr>
            <p:ph idx="1"/>
          </p:nvPr>
        </p:nvSpPr>
        <p:spPr>
          <a:xfrm>
            <a:off x="609600" y="2294466"/>
            <a:ext cx="10972800" cy="4030133"/>
          </a:xfrm>
        </p:spPr>
        <p:txBody>
          <a:bodyPr/>
          <a:lstStyle/>
          <a:p>
            <a:pPr>
              <a:buNone/>
            </a:pPr>
            <a:r>
              <a:rPr lang="pl-PL" dirty="0" smtClean="0"/>
              <a:t>  Od 1 września 2019 r. nowa podstawa programowa kształcenia ogólnego będzie obowiązywała w klasach </a:t>
            </a:r>
            <a:r>
              <a:rPr lang="pl-PL" dirty="0" smtClean="0">
                <a:solidFill>
                  <a:srgbClr val="FF0000"/>
                </a:solidFill>
              </a:rPr>
              <a:t>I, II, III, IV, V, VI, VII, VIII szkoły podstawowej </a:t>
            </a:r>
            <a:r>
              <a:rPr lang="pl-PL" dirty="0" smtClean="0">
                <a:solidFill>
                  <a:srgbClr val="00B050"/>
                </a:solidFill>
              </a:rPr>
              <a:t>(całość)</a:t>
            </a:r>
            <a:r>
              <a:rPr lang="pl-PL" dirty="0" smtClean="0">
                <a:solidFill>
                  <a:srgbClr val="FF0000"/>
                </a:solidFill>
              </a:rPr>
              <a:t>,     w I, II, III klasie branżowej szkoły I stopnia </a:t>
            </a:r>
            <a:r>
              <a:rPr lang="pl-PL" dirty="0" smtClean="0">
                <a:solidFill>
                  <a:srgbClr val="00B050"/>
                </a:solidFill>
              </a:rPr>
              <a:t>(całość)</a:t>
            </a:r>
            <a:r>
              <a:rPr lang="pl-PL" dirty="0" smtClean="0">
                <a:solidFill>
                  <a:srgbClr val="FF0000"/>
                </a:solidFill>
              </a:rPr>
              <a:t>, ; w I, II, III, IV semestrze szkoły policealnej</a:t>
            </a:r>
            <a:r>
              <a:rPr lang="pl-PL" dirty="0" smtClean="0">
                <a:solidFill>
                  <a:srgbClr val="00B050"/>
                </a:solidFill>
              </a:rPr>
              <a:t> (całość)</a:t>
            </a:r>
            <a:r>
              <a:rPr lang="pl-PL" dirty="0" smtClean="0">
                <a:solidFill>
                  <a:srgbClr val="FF0000"/>
                </a:solidFill>
              </a:rPr>
              <a:t>, oraz w klasie I szkół ponadpodstawowych (licea i technika)</a:t>
            </a:r>
            <a:r>
              <a:rPr lang="pl-PL" dirty="0" smtClean="0"/>
              <a:t>. </a:t>
            </a:r>
          </a:p>
          <a:p>
            <a:endParaRPr lang="pl-PL" dirty="0"/>
          </a:p>
        </p:txBody>
      </p:sp>
      <p:sp>
        <p:nvSpPr>
          <p:cNvPr id="4" name="Symbol zastępczy numeru slajdu 3"/>
          <p:cNvSpPr>
            <a:spLocks noGrp="1"/>
          </p:cNvSpPr>
          <p:nvPr>
            <p:ph type="sldNum" sz="quarter" idx="10"/>
          </p:nvPr>
        </p:nvSpPr>
        <p:spPr/>
        <p:txBody>
          <a:bodyPr/>
          <a:lstStyle/>
          <a:p>
            <a:pPr>
              <a:defRPr/>
            </a:pPr>
            <a:fld id="{2C7742A1-0ED6-47FD-9273-C68DF2C9425A}" type="slidenum">
              <a:rPr lang="pl-PL" smtClean="0"/>
              <a:pPr>
                <a:defRPr/>
              </a:pPr>
              <a:t>3</a:t>
            </a:fld>
            <a:endParaRPr lang="pl-PL" dirty="0"/>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ytuł 1"/>
          <p:cNvSpPr>
            <a:spLocks noGrp="1"/>
          </p:cNvSpPr>
          <p:nvPr>
            <p:ph type="title"/>
          </p:nvPr>
        </p:nvSpPr>
        <p:spPr>
          <a:xfrm>
            <a:off x="728134" y="560154"/>
            <a:ext cx="10972800" cy="1143000"/>
          </a:xfrm>
        </p:spPr>
        <p:txBody>
          <a:bodyPr/>
          <a:lstStyle/>
          <a:p>
            <a:r>
              <a:rPr lang="pl-PL" dirty="0" smtClean="0">
                <a:solidFill>
                  <a:srgbClr val="FF0000"/>
                </a:solidFill>
              </a:rPr>
              <a:t>Egzamin ósmoklasisty</a:t>
            </a:r>
          </a:p>
        </p:txBody>
      </p:sp>
      <p:sp>
        <p:nvSpPr>
          <p:cNvPr id="10243" name="Symbol zastępczy zawartości 2"/>
          <p:cNvSpPr>
            <a:spLocks noGrp="1"/>
          </p:cNvSpPr>
          <p:nvPr>
            <p:ph idx="1"/>
          </p:nvPr>
        </p:nvSpPr>
        <p:spPr/>
        <p:txBody>
          <a:bodyPr/>
          <a:lstStyle/>
          <a:p>
            <a:r>
              <a:rPr lang="pl-PL" sz="2800" dirty="0" smtClean="0"/>
              <a:t>Uczeń kończący VIII klasę będzie zdawał obowiązkowy egzamin końcowy. W latach szkolnych </a:t>
            </a:r>
            <a:r>
              <a:rPr lang="pl-PL" sz="2800" dirty="0" smtClean="0">
                <a:solidFill>
                  <a:srgbClr val="FF0000"/>
                </a:solidFill>
              </a:rPr>
              <a:t>2018/2019, </a:t>
            </a:r>
            <a:r>
              <a:rPr lang="pl-PL" sz="2800" dirty="0" err="1" smtClean="0">
                <a:solidFill>
                  <a:srgbClr val="FF0000"/>
                </a:solidFill>
              </a:rPr>
              <a:t>2019</a:t>
            </a:r>
            <a:r>
              <a:rPr lang="pl-PL" sz="2800" dirty="0" smtClean="0">
                <a:solidFill>
                  <a:srgbClr val="FF0000"/>
                </a:solidFill>
              </a:rPr>
              <a:t>/2020 i 2020/2021</a:t>
            </a:r>
            <a:r>
              <a:rPr lang="pl-PL" sz="2800" dirty="0" smtClean="0"/>
              <a:t> egzamin zostanie przeprowadzony z trzech przedmiotów: </a:t>
            </a:r>
            <a:r>
              <a:rPr lang="pl-PL" sz="2800" dirty="0" smtClean="0">
                <a:solidFill>
                  <a:srgbClr val="FF0000"/>
                </a:solidFill>
              </a:rPr>
              <a:t>języka polskiego, języka obcego nowożytnego i matematyki. </a:t>
            </a:r>
          </a:p>
          <a:p>
            <a:r>
              <a:rPr lang="pl-PL" sz="2800" dirty="0" smtClean="0">
                <a:solidFill>
                  <a:srgbClr val="00B050"/>
                </a:solidFill>
              </a:rPr>
              <a:t>Od roku szkolnego 2021/2022 </a:t>
            </a:r>
            <a:r>
              <a:rPr lang="pl-PL" sz="2800" dirty="0" smtClean="0"/>
              <a:t/>
            </a:r>
            <a:br>
              <a:rPr lang="pl-PL" sz="2800" dirty="0" smtClean="0"/>
            </a:br>
            <a:r>
              <a:rPr lang="pl-PL" sz="2800" dirty="0" smtClean="0"/>
              <a:t>do przedmiotów obowiązkowych </a:t>
            </a:r>
            <a:r>
              <a:rPr lang="pl-PL" sz="2800" dirty="0" smtClean="0">
                <a:solidFill>
                  <a:srgbClr val="00B050"/>
                </a:solidFill>
              </a:rPr>
              <a:t>dołączy także jeden fakultatywny: biologia, chemia, fizyka, geografia lub historia.</a:t>
            </a:r>
          </a:p>
        </p:txBody>
      </p:sp>
      <p:sp>
        <p:nvSpPr>
          <p:cNvPr id="10244"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16AB70DD-AE2D-41B9-A468-8F67E075CED3}" type="slidenum">
              <a:rPr lang="pl-PL" smtClean="0"/>
              <a:pPr fontAlgn="base">
                <a:spcBef>
                  <a:spcPct val="0"/>
                </a:spcBef>
                <a:spcAft>
                  <a:spcPct val="0"/>
                </a:spcAft>
              </a:pPr>
              <a:t>4</a:t>
            </a:fld>
            <a:endParaRPr lang="pl-PL" smtClean="0"/>
          </a:p>
        </p:txBody>
      </p: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12800" y="831088"/>
            <a:ext cx="10972800" cy="574379"/>
          </a:xfrm>
        </p:spPr>
        <p:txBody>
          <a:bodyPr/>
          <a:lstStyle/>
          <a:p>
            <a:r>
              <a:rPr lang="pl-PL" sz="3200" b="1" dirty="0" smtClean="0"/>
              <a:t>Harmonogram egzaminu ósmoklasisty w 2020 roku</a:t>
            </a:r>
            <a:endParaRPr lang="pl-PL" sz="3200" dirty="0" smtClean="0"/>
          </a:p>
        </p:txBody>
      </p:sp>
      <p:sp>
        <p:nvSpPr>
          <p:cNvPr id="3" name="Symbol zastępczy zawartości 2"/>
          <p:cNvSpPr>
            <a:spLocks noGrp="1"/>
          </p:cNvSpPr>
          <p:nvPr>
            <p:ph idx="1"/>
          </p:nvPr>
        </p:nvSpPr>
        <p:spPr>
          <a:xfrm>
            <a:off x="694267" y="1854200"/>
            <a:ext cx="10972800" cy="3242733"/>
          </a:xfrm>
        </p:spPr>
        <p:txBody>
          <a:bodyPr/>
          <a:lstStyle/>
          <a:p>
            <a:pPr>
              <a:buNone/>
            </a:pPr>
            <a:r>
              <a:rPr lang="pl-PL" b="1" dirty="0" smtClean="0"/>
              <a:t> </a:t>
            </a:r>
            <a:r>
              <a:rPr lang="pl-PL" dirty="0" smtClean="0"/>
              <a:t>Termin główny</a:t>
            </a:r>
          </a:p>
          <a:p>
            <a:pPr>
              <a:buNone/>
            </a:pPr>
            <a:r>
              <a:rPr lang="pl-PL" b="1" dirty="0" smtClean="0"/>
              <a:t>    1.  </a:t>
            </a:r>
            <a:r>
              <a:rPr lang="pl-PL" dirty="0" smtClean="0"/>
              <a:t>język polski – </a:t>
            </a:r>
            <a:r>
              <a:rPr lang="pl-PL" b="1" dirty="0" smtClean="0"/>
              <a:t>21 kwietnia 2020 r. </a:t>
            </a:r>
            <a:r>
              <a:rPr lang="pl-PL" dirty="0" smtClean="0"/>
              <a:t>(wtorek) – </a:t>
            </a:r>
            <a:r>
              <a:rPr lang="pl-PL" b="1" dirty="0" smtClean="0"/>
              <a:t>godz. 9:00</a:t>
            </a:r>
            <a:r>
              <a:rPr lang="pl-PL" dirty="0" smtClean="0"/>
              <a:t/>
            </a:r>
            <a:br>
              <a:rPr lang="pl-PL" dirty="0" smtClean="0"/>
            </a:br>
            <a:r>
              <a:rPr lang="pl-PL" b="1" dirty="0" smtClean="0"/>
              <a:t> </a:t>
            </a:r>
            <a:r>
              <a:rPr lang="pl-PL" dirty="0" smtClean="0"/>
              <a:t/>
            </a:r>
            <a:br>
              <a:rPr lang="pl-PL" dirty="0" smtClean="0"/>
            </a:br>
            <a:r>
              <a:rPr lang="pl-PL" b="1" dirty="0" smtClean="0"/>
              <a:t>2.  </a:t>
            </a:r>
            <a:r>
              <a:rPr lang="pl-PL" dirty="0" smtClean="0"/>
              <a:t>matematyka – </a:t>
            </a:r>
            <a:r>
              <a:rPr lang="pl-PL" b="1" dirty="0" smtClean="0"/>
              <a:t>22 kwietnia 2020 r. </a:t>
            </a:r>
            <a:r>
              <a:rPr lang="pl-PL" dirty="0" smtClean="0"/>
              <a:t>(środa) – </a:t>
            </a:r>
            <a:r>
              <a:rPr lang="pl-PL" b="1" dirty="0" smtClean="0"/>
              <a:t>godz. 9:00</a:t>
            </a:r>
            <a:r>
              <a:rPr lang="pl-PL" dirty="0" smtClean="0"/>
              <a:t/>
            </a:r>
            <a:br>
              <a:rPr lang="pl-PL" dirty="0" smtClean="0"/>
            </a:br>
            <a:r>
              <a:rPr lang="pl-PL" b="1" dirty="0" smtClean="0"/>
              <a:t> </a:t>
            </a:r>
            <a:r>
              <a:rPr lang="pl-PL" dirty="0" smtClean="0"/>
              <a:t/>
            </a:r>
            <a:br>
              <a:rPr lang="pl-PL" dirty="0" smtClean="0"/>
            </a:br>
            <a:r>
              <a:rPr lang="pl-PL" b="1" dirty="0" smtClean="0"/>
              <a:t>3.   </a:t>
            </a:r>
            <a:r>
              <a:rPr lang="pl-PL" dirty="0" smtClean="0"/>
              <a:t>język obcy nowożytny – </a:t>
            </a:r>
            <a:r>
              <a:rPr lang="pl-PL" b="1" dirty="0" smtClean="0"/>
              <a:t>23 kwietnia 2020r. </a:t>
            </a:r>
            <a:r>
              <a:rPr lang="pl-PL" dirty="0" smtClean="0"/>
              <a:t>(czwartek) – </a:t>
            </a:r>
            <a:r>
              <a:rPr lang="pl-PL" b="1" dirty="0" smtClean="0"/>
              <a:t>godz. 9:00</a:t>
            </a:r>
            <a:endParaRPr lang="pl-PL" dirty="0" smtClean="0"/>
          </a:p>
          <a:p>
            <a:pPr>
              <a:buNone/>
            </a:pPr>
            <a:r>
              <a:rPr lang="pl-PL" b="1" dirty="0" smtClean="0"/>
              <a:t> </a:t>
            </a:r>
            <a:endParaRPr lang="pl-PL" dirty="0" smtClean="0"/>
          </a:p>
          <a:p>
            <a:endParaRPr lang="pl-PL" dirty="0"/>
          </a:p>
        </p:txBody>
      </p:sp>
      <p:sp>
        <p:nvSpPr>
          <p:cNvPr id="4" name="Symbol zastępczy numeru slajdu 3"/>
          <p:cNvSpPr>
            <a:spLocks noGrp="1"/>
          </p:cNvSpPr>
          <p:nvPr>
            <p:ph type="sldNum" sz="quarter" idx="10"/>
          </p:nvPr>
        </p:nvSpPr>
        <p:spPr/>
        <p:txBody>
          <a:bodyPr/>
          <a:lstStyle/>
          <a:p>
            <a:pPr>
              <a:defRPr/>
            </a:pPr>
            <a:fld id="{2C7742A1-0ED6-47FD-9273-C68DF2C9425A}" type="slidenum">
              <a:rPr lang="pl-PL" smtClean="0"/>
              <a:pPr>
                <a:defRPr/>
              </a:pPr>
              <a:t>5</a:t>
            </a:fld>
            <a:endParaRPr lang="pl-PL" dirty="0"/>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956734" y="881887"/>
            <a:ext cx="10972800" cy="1143000"/>
          </a:xfrm>
        </p:spPr>
        <p:txBody>
          <a:bodyPr>
            <a:normAutofit fontScale="90000"/>
          </a:bodyPr>
          <a:lstStyle/>
          <a:p>
            <a:r>
              <a:rPr lang="pl-PL" dirty="0" smtClean="0"/>
              <a:t>Termin dodatkowy</a:t>
            </a:r>
            <a:br>
              <a:rPr lang="pl-PL" dirty="0" smtClean="0"/>
            </a:br>
            <a:endParaRPr lang="pl-PL" dirty="0"/>
          </a:p>
        </p:txBody>
      </p:sp>
      <p:sp>
        <p:nvSpPr>
          <p:cNvPr id="3" name="Symbol zastępczy zawartości 2"/>
          <p:cNvSpPr>
            <a:spLocks noGrp="1"/>
          </p:cNvSpPr>
          <p:nvPr>
            <p:ph idx="1"/>
          </p:nvPr>
        </p:nvSpPr>
        <p:spPr>
          <a:xfrm>
            <a:off x="601133" y="2172547"/>
            <a:ext cx="10972800" cy="4389120"/>
          </a:xfrm>
        </p:spPr>
        <p:txBody>
          <a:bodyPr/>
          <a:lstStyle/>
          <a:p>
            <a:pPr>
              <a:buNone/>
            </a:pPr>
            <a:r>
              <a:rPr lang="pl-PL" b="1" dirty="0" smtClean="0"/>
              <a:t>   1.   </a:t>
            </a:r>
            <a:r>
              <a:rPr lang="pl-PL" dirty="0" smtClean="0"/>
              <a:t>język polski – </a:t>
            </a:r>
            <a:r>
              <a:rPr lang="pl-PL" b="1" dirty="0" smtClean="0"/>
              <a:t>1 czerwca 2020 r. </a:t>
            </a:r>
            <a:r>
              <a:rPr lang="pl-PL" dirty="0" smtClean="0"/>
              <a:t>(poniedziałek) – </a:t>
            </a:r>
            <a:r>
              <a:rPr lang="pl-PL" b="1" dirty="0" smtClean="0"/>
              <a:t>godz. 9:00</a:t>
            </a:r>
            <a:r>
              <a:rPr lang="pl-PL" dirty="0" smtClean="0"/>
              <a:t/>
            </a:r>
            <a:br>
              <a:rPr lang="pl-PL" dirty="0" smtClean="0"/>
            </a:br>
            <a:r>
              <a:rPr lang="pl-PL" b="1" dirty="0" smtClean="0"/>
              <a:t> </a:t>
            </a:r>
            <a:r>
              <a:rPr lang="pl-PL" dirty="0" smtClean="0"/>
              <a:t/>
            </a:r>
            <a:br>
              <a:rPr lang="pl-PL" dirty="0" smtClean="0"/>
            </a:br>
            <a:r>
              <a:rPr lang="pl-PL" b="1" dirty="0" smtClean="0"/>
              <a:t>2.   </a:t>
            </a:r>
            <a:r>
              <a:rPr lang="pl-PL" dirty="0" smtClean="0"/>
              <a:t>matematyka – </a:t>
            </a:r>
            <a:r>
              <a:rPr lang="pl-PL" b="1" dirty="0" smtClean="0"/>
              <a:t>2 czerwca 2020 r. </a:t>
            </a:r>
            <a:r>
              <a:rPr lang="pl-PL" dirty="0" smtClean="0"/>
              <a:t>(wtorek) – </a:t>
            </a:r>
            <a:r>
              <a:rPr lang="pl-PL" b="1" dirty="0" smtClean="0"/>
              <a:t>godz. 9:00</a:t>
            </a:r>
            <a:r>
              <a:rPr lang="pl-PL" dirty="0" smtClean="0"/>
              <a:t/>
            </a:r>
            <a:br>
              <a:rPr lang="pl-PL" dirty="0" smtClean="0"/>
            </a:br>
            <a:r>
              <a:rPr lang="pl-PL" b="1" dirty="0" smtClean="0"/>
              <a:t> </a:t>
            </a:r>
            <a:r>
              <a:rPr lang="pl-PL" dirty="0" smtClean="0"/>
              <a:t/>
            </a:r>
            <a:br>
              <a:rPr lang="pl-PL" dirty="0" smtClean="0"/>
            </a:br>
            <a:r>
              <a:rPr lang="pl-PL" b="1" dirty="0" smtClean="0"/>
              <a:t>3.   </a:t>
            </a:r>
            <a:r>
              <a:rPr lang="pl-PL" dirty="0" smtClean="0"/>
              <a:t>język obcy nowożytny – </a:t>
            </a:r>
            <a:r>
              <a:rPr lang="pl-PL" b="1" dirty="0" smtClean="0"/>
              <a:t>3 czerwca 2020 r. </a:t>
            </a:r>
            <a:r>
              <a:rPr lang="pl-PL" dirty="0" smtClean="0"/>
              <a:t>(środa) – </a:t>
            </a:r>
            <a:r>
              <a:rPr lang="pl-PL" b="1" dirty="0" smtClean="0"/>
              <a:t>godz. 9:00</a:t>
            </a:r>
            <a:endParaRPr lang="pl-PL" dirty="0" smtClean="0"/>
          </a:p>
        </p:txBody>
      </p:sp>
      <p:sp>
        <p:nvSpPr>
          <p:cNvPr id="4" name="Symbol zastępczy numeru slajdu 3"/>
          <p:cNvSpPr>
            <a:spLocks noGrp="1"/>
          </p:cNvSpPr>
          <p:nvPr>
            <p:ph type="sldNum" sz="quarter" idx="10"/>
          </p:nvPr>
        </p:nvSpPr>
        <p:spPr/>
        <p:txBody>
          <a:bodyPr/>
          <a:lstStyle/>
          <a:p>
            <a:pPr>
              <a:defRPr/>
            </a:pPr>
            <a:fld id="{2C7742A1-0ED6-47FD-9273-C68DF2C9425A}" type="slidenum">
              <a:rPr lang="pl-PL" smtClean="0"/>
              <a:pPr>
                <a:defRPr/>
              </a:pPr>
              <a:t>6</a:t>
            </a:fld>
            <a:endParaRPr lang="pl-PL" dirty="0"/>
          </a:p>
        </p:txBody>
      </p:sp>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Wyniki</a:t>
            </a:r>
            <a:endParaRPr lang="pl-PL" dirty="0"/>
          </a:p>
        </p:txBody>
      </p:sp>
      <p:sp>
        <p:nvSpPr>
          <p:cNvPr id="3" name="Symbol zastępczy zawartości 2"/>
          <p:cNvSpPr>
            <a:spLocks noGrp="1"/>
          </p:cNvSpPr>
          <p:nvPr>
            <p:ph idx="1"/>
          </p:nvPr>
        </p:nvSpPr>
        <p:spPr/>
        <p:txBody>
          <a:bodyPr/>
          <a:lstStyle/>
          <a:p>
            <a:r>
              <a:rPr lang="pl-PL" dirty="0" smtClean="0"/>
              <a:t>Termin ogłaszania wyników egzaminu ósmoklasisty – 19 czerwca 2020r.</a:t>
            </a:r>
          </a:p>
          <a:p>
            <a:r>
              <a:rPr lang="pl-PL" dirty="0" smtClean="0"/>
              <a:t>Termin przekazania szkołom wyników i zaświadczeń – 19 czerwca 2020r.</a:t>
            </a:r>
          </a:p>
          <a:p>
            <a:r>
              <a:rPr lang="pl-PL" dirty="0" smtClean="0"/>
              <a:t>Termin wydania zaświadczeń oraz informacji zdającym – 26 czerwca 2020r.</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7</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p:cNvSpPr>
          <p:nvPr>
            <p:ph type="body" idx="1"/>
          </p:nvPr>
        </p:nvSpPr>
        <p:spPr>
          <a:xfrm>
            <a:off x="624417" y="620713"/>
            <a:ext cx="10972800" cy="4525962"/>
          </a:xfrm>
        </p:spPr>
        <p:txBody>
          <a:bodyPr/>
          <a:lstStyle/>
          <a:p>
            <a:pPr marL="742950" indent="-742950" eaLnBrk="1" hangingPunct="1">
              <a:lnSpc>
                <a:spcPct val="150000"/>
              </a:lnSpc>
              <a:buFont typeface="Arial" charset="0"/>
              <a:buAutoNum type="arabicPeriod" startAt="2"/>
            </a:pPr>
            <a:r>
              <a:rPr lang="pl-PL" sz="4400" dirty="0" smtClean="0">
                <a:solidFill>
                  <a:srgbClr val="FF0000"/>
                </a:solidFill>
              </a:rPr>
              <a:t>   Kierunki polityki oświatowej państwa  </a:t>
            </a:r>
          </a:p>
          <a:p>
            <a:pPr marL="742950" indent="-742950" eaLnBrk="1" hangingPunct="1">
              <a:lnSpc>
                <a:spcPct val="150000"/>
              </a:lnSpc>
              <a:buNone/>
            </a:pPr>
            <a:r>
              <a:rPr lang="pl-PL" sz="4400" dirty="0" smtClean="0">
                <a:solidFill>
                  <a:srgbClr val="FF0000"/>
                </a:solidFill>
              </a:rPr>
              <a:t>                   w r. szk. 2019/ 2020</a:t>
            </a:r>
          </a:p>
          <a:p>
            <a:pPr algn="ctr" eaLnBrk="1" hangingPunct="1">
              <a:lnSpc>
                <a:spcPct val="150000"/>
              </a:lnSpc>
              <a:buFont typeface="Wingdings 3" pitchFamily="18" charset="2"/>
              <a:buNone/>
            </a:pPr>
            <a:endParaRPr lang="pl-PL" sz="3600" dirty="0" smtClean="0"/>
          </a:p>
        </p:txBody>
      </p:sp>
      <p:sp>
        <p:nvSpPr>
          <p:cNvPr id="5123" name="Symbol zastępczy numeru slajdu 4"/>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BECA9DB7-CDAD-484D-AFE1-968C9EE31197}" type="slidenum">
              <a:rPr lang="pl-PL" smtClean="0"/>
              <a:pPr fontAlgn="base">
                <a:spcBef>
                  <a:spcPct val="0"/>
                </a:spcBef>
                <a:spcAft>
                  <a:spcPct val="0"/>
                </a:spcAft>
              </a:pPr>
              <a:t>8</a:t>
            </a:fld>
            <a:endParaRPr lang="pl-PL" smtClean="0"/>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p:cNvSpPr>
          <p:nvPr>
            <p:ph type="body" idx="1"/>
          </p:nvPr>
        </p:nvSpPr>
        <p:spPr>
          <a:xfrm>
            <a:off x="524933" y="922866"/>
            <a:ext cx="11052143" cy="4809067"/>
          </a:xfrm>
        </p:spPr>
        <p:txBody>
          <a:bodyPr>
            <a:normAutofit/>
          </a:bodyPr>
          <a:lstStyle/>
          <a:p>
            <a:pPr marL="457200" lvl="0" indent="-457200">
              <a:buFont typeface="+mj-lt"/>
              <a:buAutoNum type="arabicPeriod"/>
            </a:pPr>
            <a:r>
              <a:rPr lang="pl-PL" sz="2400" dirty="0" smtClean="0"/>
              <a:t>Profilaktyka uzależnień w szkołach i placówkach oświatowych.</a:t>
            </a:r>
          </a:p>
          <a:p>
            <a:pPr marL="457200" lvl="0" indent="-457200">
              <a:buFont typeface="+mj-lt"/>
              <a:buAutoNum type="arabicPeriod"/>
            </a:pPr>
            <a:r>
              <a:rPr lang="pl-PL" sz="2400" dirty="0" smtClean="0"/>
              <a:t>Wychowanie do wartości przez kształtowanie postaw obywatelskich i patriotycznych.</a:t>
            </a:r>
          </a:p>
          <a:p>
            <a:pPr marL="457200" lvl="0" indent="-457200">
              <a:buFont typeface="+mj-lt"/>
              <a:buAutoNum type="arabicPeriod"/>
            </a:pPr>
            <a:r>
              <a:rPr lang="pl-PL" sz="2400" dirty="0" smtClean="0">
                <a:solidFill>
                  <a:srgbClr val="FF0000"/>
                </a:solidFill>
              </a:rPr>
              <a:t>Wdrażanie nowej podstawy programowej kształcenia ogólnego w szkołach podstawowych i ponadpodstawowych</a:t>
            </a:r>
            <a:r>
              <a:rPr lang="pl-PL" sz="2400" dirty="0" smtClean="0"/>
              <a:t>.</a:t>
            </a:r>
          </a:p>
          <a:p>
            <a:pPr marL="457200" lvl="0" indent="-457200">
              <a:buFont typeface="+mj-lt"/>
              <a:buAutoNum type="arabicPeriod"/>
            </a:pPr>
            <a:r>
              <a:rPr lang="pl-PL" sz="2400" dirty="0" smtClean="0">
                <a:solidFill>
                  <a:srgbClr val="FF0000"/>
                </a:solidFill>
              </a:rPr>
              <a:t>Rozwijanie kompetencji matematycznych uczniów.</a:t>
            </a:r>
          </a:p>
          <a:p>
            <a:pPr marL="457200" lvl="0" indent="-457200">
              <a:buFont typeface="+mj-lt"/>
              <a:buAutoNum type="arabicPeriod"/>
            </a:pPr>
            <a:r>
              <a:rPr lang="pl-PL" sz="2400" dirty="0" smtClean="0">
                <a:solidFill>
                  <a:srgbClr val="FF0000"/>
                </a:solidFill>
              </a:rPr>
              <a:t>Rozwijanie kreatywności, przedsiębiorczości i kompetencji cyfrowych uczniów</a:t>
            </a:r>
            <a:r>
              <a:rPr lang="pl-PL" sz="2400" dirty="0" smtClean="0"/>
              <a:t>, </a:t>
            </a:r>
            <a:br>
              <a:rPr lang="pl-PL" sz="2400" dirty="0" smtClean="0"/>
            </a:br>
            <a:r>
              <a:rPr lang="pl-PL" sz="2400" dirty="0" smtClean="0"/>
              <a:t>w tym bezpieczne i celowe wykorzystywanie technologii informacyjno-komunikacyjnych w realizacji podstawy programowej kształcenia ogólnego.</a:t>
            </a:r>
          </a:p>
          <a:p>
            <a:pPr marL="457200" lvl="0" indent="-457200">
              <a:buFont typeface="+mj-lt"/>
              <a:buAutoNum type="arabicPeriod"/>
            </a:pPr>
            <a:r>
              <a:rPr lang="pl-PL" sz="2400" dirty="0" smtClean="0"/>
              <a:t>Tworzenie oferty programowej w kształceniu zawodowym. Wdrażanie nowych podstaw programowych kształcenia w zawodach szkolnictwa branżowego.</a:t>
            </a:r>
          </a:p>
          <a:p>
            <a:pPr marL="457200" indent="-457200">
              <a:buFont typeface="+mj-lt"/>
              <a:buAutoNum type="arabicPeriod"/>
            </a:pPr>
            <a:endParaRPr lang="pl-PL" sz="2400" dirty="0"/>
          </a:p>
        </p:txBody>
      </p:sp>
      <p:sp>
        <p:nvSpPr>
          <p:cNvPr id="6147" name="Symbol zastępczy numeru slajdu 4"/>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4DA2A3A1-0AA4-4617-A334-A9636FD13597}" type="slidenum">
              <a:rPr lang="pl-PL" smtClean="0"/>
              <a:pPr fontAlgn="base">
                <a:spcBef>
                  <a:spcPct val="0"/>
                </a:spcBef>
                <a:spcAft>
                  <a:spcPct val="0"/>
                </a:spcAft>
              </a:pPr>
              <a:t>9</a:t>
            </a:fld>
            <a:endParaRPr lang="pl-PL" smtClean="0"/>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274638"/>
            <a:ext cx="10972800" cy="3802434"/>
          </a:xfrm>
        </p:spPr>
        <p:txBody>
          <a:bodyPr/>
          <a:lstStyle/>
          <a:p>
            <a:pPr algn="l"/>
            <a:r>
              <a:rPr lang="pl-PL" dirty="0" smtClean="0"/>
              <a:t>3.         </a:t>
            </a:r>
            <a:r>
              <a:rPr lang="pl-PL" dirty="0" smtClean="0">
                <a:solidFill>
                  <a:srgbClr val="FF0000"/>
                </a:solidFill>
              </a:rPr>
              <a:t>Kierunki realizacji zadań </a:t>
            </a:r>
            <a:br>
              <a:rPr lang="pl-PL" dirty="0" smtClean="0">
                <a:solidFill>
                  <a:srgbClr val="FF0000"/>
                </a:solidFill>
              </a:rPr>
            </a:br>
            <a:r>
              <a:rPr lang="pl-PL" dirty="0" smtClean="0">
                <a:solidFill>
                  <a:srgbClr val="FF0000"/>
                </a:solidFill>
              </a:rPr>
              <a:t>       z zakresu nadzoru pedagogicznego</a:t>
            </a:r>
            <a:br>
              <a:rPr lang="pl-PL" dirty="0" smtClean="0">
                <a:solidFill>
                  <a:srgbClr val="FF0000"/>
                </a:solidFill>
              </a:rPr>
            </a:br>
            <a:r>
              <a:rPr lang="pl-PL" dirty="0" smtClean="0">
                <a:solidFill>
                  <a:srgbClr val="FF0000"/>
                </a:solidFill>
              </a:rPr>
              <a:t>         w roku szkolnym 2019/2020 </a:t>
            </a:r>
            <a:endParaRPr lang="pl-PL" dirty="0"/>
          </a:p>
        </p:txBody>
      </p:sp>
      <p:sp>
        <p:nvSpPr>
          <p:cNvPr id="3" name="Symbol zastępczy numeru slajdu 2"/>
          <p:cNvSpPr>
            <a:spLocks noGrp="1"/>
          </p:cNvSpPr>
          <p:nvPr>
            <p:ph type="sldNum" sz="quarter" idx="10"/>
          </p:nvPr>
        </p:nvSpPr>
        <p:spPr/>
        <p:txBody>
          <a:bodyPr/>
          <a:lstStyle/>
          <a:p>
            <a:pPr>
              <a:defRPr/>
            </a:pPr>
            <a:fld id="{C096F407-EFDE-48C1-A0CF-22BD8F82EE7F}" type="slidenum">
              <a:rPr lang="pl-PL" smtClean="0"/>
              <a:pPr>
                <a:defRPr/>
              </a:pPr>
              <a:t>10</a:t>
            </a:fld>
            <a:endParaRPr lang="pl-PL" dirty="0"/>
          </a:p>
        </p:txBody>
      </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800" b="1" dirty="0" smtClean="0">
                <a:solidFill>
                  <a:srgbClr val="002060"/>
                </a:solidFill>
                <a:latin typeface="Calibri" pitchFamily="34" charset="0"/>
              </a:rPr>
              <a:t>Kierunki realizacji zadań z zakresu nadzoru pedagogicznego </a:t>
            </a:r>
            <a:br>
              <a:rPr lang="pl-PL" sz="2800" b="1" dirty="0" smtClean="0">
                <a:solidFill>
                  <a:srgbClr val="002060"/>
                </a:solidFill>
                <a:latin typeface="Calibri" pitchFamily="34" charset="0"/>
              </a:rPr>
            </a:br>
            <a:r>
              <a:rPr lang="pl-PL" sz="2800" b="1" dirty="0" smtClean="0">
                <a:solidFill>
                  <a:srgbClr val="002060"/>
                </a:solidFill>
                <a:latin typeface="Calibri" pitchFamily="34" charset="0"/>
              </a:rPr>
              <a:t>ogłoszone przez Minister Edukacji Narodowej</a:t>
            </a:r>
            <a:endParaRPr lang="pl-PL" sz="2800" dirty="0">
              <a:latin typeface="Calibri" pitchFamily="34" charset="0"/>
            </a:endParaRPr>
          </a:p>
        </p:txBody>
      </p:sp>
      <p:sp>
        <p:nvSpPr>
          <p:cNvPr id="3" name="Symbol zastępczy zawartości 2"/>
          <p:cNvSpPr>
            <a:spLocks noGrp="1"/>
          </p:cNvSpPr>
          <p:nvPr>
            <p:ph idx="1"/>
          </p:nvPr>
        </p:nvSpPr>
        <p:spPr>
          <a:xfrm>
            <a:off x="609600" y="1988841"/>
            <a:ext cx="10972800" cy="4137323"/>
          </a:xfrm>
        </p:spPr>
        <p:txBody>
          <a:bodyPr/>
          <a:lstStyle/>
          <a:p>
            <a:pPr algn="just"/>
            <a:r>
              <a:rPr lang="pl-PL" altLang="pl-PL" sz="2800" b="1" dirty="0" smtClean="0">
                <a:solidFill>
                  <a:srgbClr val="002060"/>
                </a:solidFill>
                <a:latin typeface="Calibri" pitchFamily="34" charset="0"/>
              </a:rPr>
              <a:t>Ewaluacje problemowe </a:t>
            </a:r>
            <a:r>
              <a:rPr lang="pl-PL" altLang="pl-PL" sz="2800" dirty="0" smtClean="0">
                <a:solidFill>
                  <a:srgbClr val="002060"/>
                </a:solidFill>
                <a:latin typeface="Calibri" pitchFamily="34" charset="0"/>
              </a:rPr>
              <a:t>obejmą </a:t>
            </a:r>
            <a:r>
              <a:rPr lang="pl-PL" altLang="pl-PL" sz="2800" b="1" dirty="0" smtClean="0">
                <a:solidFill>
                  <a:srgbClr val="002060"/>
                </a:solidFill>
                <a:latin typeface="Calibri" pitchFamily="34" charset="0"/>
              </a:rPr>
              <a:t>60% </a:t>
            </a:r>
            <a:r>
              <a:rPr lang="pl-PL" altLang="pl-PL" sz="2800" dirty="0" smtClean="0">
                <a:solidFill>
                  <a:srgbClr val="002060"/>
                </a:solidFill>
                <a:latin typeface="Calibri" pitchFamily="34" charset="0"/>
              </a:rPr>
              <a:t>wszystkich ewaluacji w roku szkolnym 2019/2020. </a:t>
            </a:r>
          </a:p>
          <a:p>
            <a:r>
              <a:rPr lang="pl-PL" altLang="pl-PL" sz="2800" dirty="0" smtClean="0">
                <a:solidFill>
                  <a:srgbClr val="002060"/>
                </a:solidFill>
                <a:latin typeface="Calibri" pitchFamily="34" charset="0"/>
              </a:rPr>
              <a:t>Przewiduje się przeprowadzić badanie w </a:t>
            </a:r>
            <a:r>
              <a:rPr lang="pl-PL" altLang="pl-PL" sz="2800" b="1" dirty="0" smtClean="0">
                <a:solidFill>
                  <a:srgbClr val="002060"/>
                </a:solidFill>
                <a:latin typeface="Calibri" pitchFamily="34" charset="0"/>
              </a:rPr>
              <a:t>18 </a:t>
            </a:r>
            <a:r>
              <a:rPr lang="pl-PL" altLang="pl-PL" sz="2800" dirty="0" smtClean="0">
                <a:solidFill>
                  <a:srgbClr val="002060"/>
                </a:solidFill>
                <a:latin typeface="Calibri" pitchFamily="34" charset="0"/>
              </a:rPr>
              <a:t>szkołach i placówkach </a:t>
            </a:r>
            <a:br>
              <a:rPr lang="pl-PL" altLang="pl-PL" sz="2800" dirty="0" smtClean="0">
                <a:solidFill>
                  <a:srgbClr val="002060"/>
                </a:solidFill>
                <a:latin typeface="Calibri" pitchFamily="34" charset="0"/>
              </a:rPr>
            </a:br>
            <a:r>
              <a:rPr lang="pl-PL" altLang="pl-PL" sz="2800" dirty="0" smtClean="0">
                <a:solidFill>
                  <a:srgbClr val="002060"/>
                </a:solidFill>
                <a:latin typeface="Calibri" pitchFamily="34" charset="0"/>
              </a:rPr>
              <a:t>w województwie, </a:t>
            </a:r>
            <a:br>
              <a:rPr lang="pl-PL" altLang="pl-PL" sz="2800" dirty="0" smtClean="0">
                <a:solidFill>
                  <a:srgbClr val="002060"/>
                </a:solidFill>
                <a:latin typeface="Calibri" pitchFamily="34" charset="0"/>
              </a:rPr>
            </a:br>
            <a:r>
              <a:rPr lang="pl-PL" altLang="pl-PL" sz="2800" dirty="0" smtClean="0">
                <a:solidFill>
                  <a:srgbClr val="002060"/>
                </a:solidFill>
                <a:latin typeface="Calibri" pitchFamily="34" charset="0"/>
              </a:rPr>
              <a:t>w tym w </a:t>
            </a:r>
            <a:r>
              <a:rPr lang="pl-PL" altLang="pl-PL" sz="2800" b="1" dirty="0" smtClean="0">
                <a:solidFill>
                  <a:srgbClr val="002060"/>
                </a:solidFill>
                <a:latin typeface="Calibri" pitchFamily="34" charset="0"/>
              </a:rPr>
              <a:t>4-  SP</a:t>
            </a:r>
            <a:r>
              <a:rPr lang="pl-PL" altLang="pl-PL" sz="2800" dirty="0" smtClean="0">
                <a:solidFill>
                  <a:srgbClr val="002060"/>
                </a:solidFill>
                <a:latin typeface="Calibri" pitchFamily="34" charset="0"/>
              </a:rPr>
              <a:t>, w </a:t>
            </a:r>
            <a:r>
              <a:rPr lang="pl-PL" altLang="pl-PL" sz="2800" b="1" dirty="0" smtClean="0">
                <a:solidFill>
                  <a:srgbClr val="002060"/>
                </a:solidFill>
                <a:latin typeface="Calibri" pitchFamily="34" charset="0"/>
              </a:rPr>
              <a:t>3 </a:t>
            </a:r>
            <a:r>
              <a:rPr lang="pl-PL" altLang="pl-PL" sz="2800" dirty="0" smtClean="0">
                <a:solidFill>
                  <a:srgbClr val="002060"/>
                </a:solidFill>
                <a:latin typeface="Calibri" pitchFamily="34" charset="0"/>
              </a:rPr>
              <a:t>szkołach ponadpodstawowych.</a:t>
            </a:r>
          </a:p>
          <a:p>
            <a:endParaRPr lang="pl-PL" dirty="0"/>
          </a:p>
        </p:txBody>
      </p:sp>
      <p:sp>
        <p:nvSpPr>
          <p:cNvPr id="4" name="Symbol zastępczy numeru slajdu 3"/>
          <p:cNvSpPr>
            <a:spLocks noGrp="1"/>
          </p:cNvSpPr>
          <p:nvPr>
            <p:ph type="sldNum" sz="quarter" idx="10"/>
          </p:nvPr>
        </p:nvSpPr>
        <p:spPr/>
        <p:txBody>
          <a:bodyPr/>
          <a:lstStyle/>
          <a:p>
            <a:pPr>
              <a:defRPr/>
            </a:pPr>
            <a:fld id="{2C7742A1-0ED6-47FD-9273-C68DF2C9425A}" type="slidenum">
              <a:rPr lang="pl-PL" smtClean="0"/>
              <a:pPr>
                <a:defRPr/>
              </a:pPr>
              <a:t>11</a:t>
            </a:fld>
            <a:endParaRPr lang="pl-PL" dirty="0"/>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15413" y="188640"/>
            <a:ext cx="10972800" cy="1143000"/>
          </a:xfrm>
        </p:spPr>
        <p:txBody>
          <a:bodyPr>
            <a:normAutofit/>
          </a:bodyPr>
          <a:lstStyle/>
          <a:p>
            <a:r>
              <a:rPr lang="pl-PL" sz="2800" b="1" dirty="0" smtClean="0">
                <a:solidFill>
                  <a:srgbClr val="002060"/>
                </a:solidFill>
                <a:latin typeface="Calibri" pitchFamily="34" charset="0"/>
              </a:rPr>
              <a:t>Kierunki realizacji zadań z zakresu nadzoru pedagogicznego </a:t>
            </a:r>
            <a:br>
              <a:rPr lang="pl-PL" sz="2800" b="1" dirty="0" smtClean="0">
                <a:solidFill>
                  <a:srgbClr val="002060"/>
                </a:solidFill>
                <a:latin typeface="Calibri" pitchFamily="34" charset="0"/>
              </a:rPr>
            </a:br>
            <a:r>
              <a:rPr lang="pl-PL" sz="2800" b="1" dirty="0" smtClean="0">
                <a:solidFill>
                  <a:srgbClr val="002060"/>
                </a:solidFill>
                <a:latin typeface="Calibri" pitchFamily="34" charset="0"/>
              </a:rPr>
              <a:t>ustalone przez Podlaskiego Kuratora Oświaty</a:t>
            </a:r>
            <a:endParaRPr lang="pl-PL" sz="2800" dirty="0">
              <a:latin typeface="Calibri" pitchFamily="34" charset="0"/>
            </a:endParaRPr>
          </a:p>
        </p:txBody>
      </p:sp>
      <p:sp>
        <p:nvSpPr>
          <p:cNvPr id="3" name="Symbol zastępczy zawartości 2"/>
          <p:cNvSpPr>
            <a:spLocks noGrp="1"/>
          </p:cNvSpPr>
          <p:nvPr>
            <p:ph idx="1"/>
          </p:nvPr>
        </p:nvSpPr>
        <p:spPr>
          <a:xfrm>
            <a:off x="609600" y="1600201"/>
            <a:ext cx="11343051" cy="4525963"/>
          </a:xfrm>
        </p:spPr>
        <p:txBody>
          <a:bodyPr>
            <a:normAutofit/>
          </a:bodyPr>
          <a:lstStyle/>
          <a:p>
            <a:pPr algn="just">
              <a:buNone/>
            </a:pPr>
            <a:r>
              <a:rPr lang="pl-PL" altLang="pl-PL" sz="2400" b="1" dirty="0" smtClean="0">
                <a:solidFill>
                  <a:srgbClr val="002060"/>
                </a:solidFill>
                <a:latin typeface="Calibri" pitchFamily="34" charset="0"/>
              </a:rPr>
              <a:t>Ewaluacje problemowe </a:t>
            </a:r>
            <a:r>
              <a:rPr lang="pl-PL" altLang="pl-PL" sz="2400" dirty="0" smtClean="0">
                <a:solidFill>
                  <a:srgbClr val="002060"/>
                </a:solidFill>
                <a:latin typeface="Calibri" pitchFamily="34" charset="0"/>
              </a:rPr>
              <a:t>zostaną przeprowadzone </a:t>
            </a:r>
            <a:r>
              <a:rPr lang="pl-PL" altLang="pl-PL" sz="2400" b="1" dirty="0" smtClean="0">
                <a:solidFill>
                  <a:srgbClr val="002060"/>
                </a:solidFill>
                <a:latin typeface="Calibri" pitchFamily="34" charset="0"/>
              </a:rPr>
              <a:t>w zakresie wymagań:</a:t>
            </a:r>
          </a:p>
          <a:p>
            <a:pPr algn="just">
              <a:buNone/>
            </a:pPr>
            <a:endParaRPr lang="pl-PL" altLang="pl-PL" sz="2400" dirty="0" smtClean="0">
              <a:solidFill>
                <a:srgbClr val="002060"/>
              </a:solidFill>
              <a:latin typeface="Calibri" pitchFamily="34" charset="0"/>
            </a:endParaRPr>
          </a:p>
          <a:p>
            <a:pPr algn="just"/>
            <a:r>
              <a:rPr lang="pl-PL" sz="2400" dirty="0" smtClean="0"/>
              <a:t> Kształtowane są postawy i respektowane normy społeczne.</a:t>
            </a:r>
          </a:p>
          <a:p>
            <a:r>
              <a:rPr lang="pl-PL" sz="2400" dirty="0" smtClean="0"/>
              <a:t> Szkoła lub placówka wspomaga rozwój uczniów, z uwzględnieniem ich indywidualnej sytuacji.</a:t>
            </a:r>
          </a:p>
          <a:p>
            <a:r>
              <a:rPr lang="pl-PL" sz="2400" dirty="0" smtClean="0"/>
              <a:t> Rodzice są partnerami szkoły lub placówki.</a:t>
            </a:r>
            <a:endParaRPr lang="pl-PL" sz="2400" dirty="0"/>
          </a:p>
        </p:txBody>
      </p:sp>
      <p:sp>
        <p:nvSpPr>
          <p:cNvPr id="4" name="Symbol zastępczy numeru slajdu 3"/>
          <p:cNvSpPr>
            <a:spLocks noGrp="1"/>
          </p:cNvSpPr>
          <p:nvPr>
            <p:ph type="sldNum" sz="quarter" idx="10"/>
          </p:nvPr>
        </p:nvSpPr>
        <p:spPr/>
        <p:txBody>
          <a:bodyPr/>
          <a:lstStyle/>
          <a:p>
            <a:pPr>
              <a:defRPr/>
            </a:pPr>
            <a:fld id="{2C7742A1-0ED6-47FD-9273-C68DF2C9425A}" type="slidenum">
              <a:rPr lang="pl-PL" smtClean="0"/>
              <a:pPr>
                <a:defRPr/>
              </a:pPr>
              <a:t>12</a:t>
            </a:fld>
            <a:endParaRPr lang="pl-PL" dirty="0"/>
          </a:p>
        </p:txBody>
      </p:sp>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704088"/>
            <a:ext cx="10972800" cy="735245"/>
          </a:xfrm>
        </p:spPr>
        <p:txBody>
          <a:bodyPr/>
          <a:lstStyle/>
          <a:p>
            <a:r>
              <a:rPr lang="pl-PL" sz="2800" b="1" dirty="0" smtClean="0">
                <a:solidFill>
                  <a:srgbClr val="002060"/>
                </a:solidFill>
                <a:latin typeface="Calibri" pitchFamily="34" charset="0"/>
              </a:rPr>
              <a:t>W zakresie kontroli planowych:</a:t>
            </a:r>
            <a:endParaRPr lang="pl-PL" sz="2800" dirty="0">
              <a:latin typeface="Calibri" pitchFamily="34" charset="0"/>
            </a:endParaRPr>
          </a:p>
        </p:txBody>
      </p:sp>
      <p:sp>
        <p:nvSpPr>
          <p:cNvPr id="3" name="Symbol zastępczy zawartości 2"/>
          <p:cNvSpPr>
            <a:spLocks noGrp="1"/>
          </p:cNvSpPr>
          <p:nvPr>
            <p:ph idx="1"/>
          </p:nvPr>
        </p:nvSpPr>
        <p:spPr>
          <a:xfrm>
            <a:off x="609600" y="1608667"/>
            <a:ext cx="10972800" cy="4517496"/>
          </a:xfrm>
        </p:spPr>
        <p:txBody>
          <a:bodyPr>
            <a:normAutofit/>
          </a:bodyPr>
          <a:lstStyle/>
          <a:p>
            <a:pPr algn="just">
              <a:buNone/>
              <a:defRPr/>
            </a:pPr>
            <a:r>
              <a:rPr lang="pl-PL" dirty="0" smtClean="0">
                <a:solidFill>
                  <a:srgbClr val="002060"/>
                </a:solidFill>
                <a:latin typeface="Constantia" pitchFamily="18" charset="0"/>
              </a:rPr>
              <a:t>1. </a:t>
            </a:r>
            <a:r>
              <a:rPr lang="pl-PL" sz="2400" dirty="0" smtClean="0">
                <a:solidFill>
                  <a:srgbClr val="002060"/>
                </a:solidFill>
                <a:latin typeface="Calibri" pitchFamily="34" charset="0"/>
              </a:rPr>
              <a:t>Zgodność z przepisami prawa funkcjonowania monitoringu wizyjnego w szkołach;</a:t>
            </a:r>
            <a:br>
              <a:rPr lang="pl-PL" sz="2400" dirty="0" smtClean="0">
                <a:solidFill>
                  <a:srgbClr val="002060"/>
                </a:solidFill>
                <a:latin typeface="Calibri" pitchFamily="34" charset="0"/>
              </a:rPr>
            </a:br>
            <a:r>
              <a:rPr lang="pl-PL" sz="2400" b="1" dirty="0" smtClean="0">
                <a:solidFill>
                  <a:srgbClr val="002060"/>
                </a:solidFill>
                <a:latin typeface="Calibri" pitchFamily="34" charset="0"/>
              </a:rPr>
              <a:t> II-VI 2020</a:t>
            </a:r>
            <a:r>
              <a:rPr lang="pl-PL" sz="2400" dirty="0" smtClean="0">
                <a:solidFill>
                  <a:srgbClr val="002060"/>
                </a:solidFill>
                <a:latin typeface="Calibri" pitchFamily="34" charset="0"/>
              </a:rPr>
              <a:t>; </a:t>
            </a:r>
            <a:r>
              <a:rPr lang="pl-PL" sz="2400" b="1" dirty="0" smtClean="0">
                <a:solidFill>
                  <a:srgbClr val="002060"/>
                </a:solidFill>
                <a:latin typeface="Calibri" pitchFamily="34" charset="0"/>
              </a:rPr>
              <a:t>SP- 14, szkoły ponadpodstawowe - 11</a:t>
            </a:r>
          </a:p>
          <a:p>
            <a:pPr>
              <a:buNone/>
            </a:pPr>
            <a:r>
              <a:rPr lang="pl-PL" sz="2400" dirty="0" smtClean="0">
                <a:solidFill>
                  <a:srgbClr val="002060"/>
                </a:solidFill>
                <a:latin typeface="Calibri" pitchFamily="34" charset="0"/>
              </a:rPr>
              <a:t>2. </a:t>
            </a:r>
            <a:r>
              <a:rPr lang="pl-PL" sz="2400" dirty="0" smtClean="0"/>
              <a:t>Zgodność z przepisami prawa organizowania zajęć w grupie do pięciu uczniów lub </a:t>
            </a:r>
            <a:br>
              <a:rPr lang="pl-PL" sz="2400" dirty="0" smtClean="0"/>
            </a:br>
            <a:r>
              <a:rPr lang="pl-PL" sz="2400" dirty="0" smtClean="0"/>
              <a:t>w formie indywidualnej oraz udzielania uczniom pomocy psychologiczno – pedagogicznej w formie zindywidualizowanej ścieżki kształcenia ;</a:t>
            </a:r>
          </a:p>
          <a:p>
            <a:pPr>
              <a:buNone/>
            </a:pPr>
            <a:r>
              <a:rPr lang="pl-PL" sz="2400" dirty="0" smtClean="0"/>
              <a:t>     </a:t>
            </a:r>
            <a:r>
              <a:rPr lang="pl-PL" sz="2400" b="1" dirty="0" smtClean="0"/>
              <a:t>I-III 2020 SP -20, Szkoły ponadpodstawowe - 11</a:t>
            </a:r>
            <a:endParaRPr lang="pl-PL" sz="2400" b="1" dirty="0" smtClean="0">
              <a:solidFill>
                <a:srgbClr val="002060"/>
              </a:solidFill>
              <a:latin typeface="Calibri" pitchFamily="34" charset="0"/>
            </a:endParaRPr>
          </a:p>
          <a:p>
            <a:pPr>
              <a:buNone/>
            </a:pPr>
            <a:r>
              <a:rPr lang="pl-PL" sz="2400" dirty="0" smtClean="0">
                <a:solidFill>
                  <a:srgbClr val="002060"/>
                </a:solidFill>
                <a:latin typeface="Calibri" pitchFamily="34" charset="0"/>
              </a:rPr>
              <a:t>3. </a:t>
            </a:r>
            <a:r>
              <a:rPr lang="pl-PL" sz="2400" dirty="0" smtClean="0"/>
              <a:t>Zgodność oferty kształcenia zawodowego z nową klasyfikacją zawodów szkolnictwa branżowego </a:t>
            </a:r>
            <a:r>
              <a:rPr lang="pl-PL" sz="2400" b="1" dirty="0" smtClean="0"/>
              <a:t>X-XII 2020 </a:t>
            </a:r>
            <a:r>
              <a:rPr lang="pl-PL" sz="2400" dirty="0" smtClean="0"/>
              <a:t>56 szkół</a:t>
            </a:r>
            <a:endParaRPr lang="pl-PL" sz="2400" dirty="0">
              <a:latin typeface="Calibri" pitchFamily="34" charset="0"/>
            </a:endParaRPr>
          </a:p>
        </p:txBody>
      </p:sp>
      <p:sp>
        <p:nvSpPr>
          <p:cNvPr id="4" name="Symbol zastępczy numeru slajdu 3"/>
          <p:cNvSpPr>
            <a:spLocks noGrp="1"/>
          </p:cNvSpPr>
          <p:nvPr>
            <p:ph type="sldNum" sz="quarter" idx="10"/>
          </p:nvPr>
        </p:nvSpPr>
        <p:spPr/>
        <p:txBody>
          <a:bodyPr/>
          <a:lstStyle/>
          <a:p>
            <a:pPr>
              <a:defRPr/>
            </a:pPr>
            <a:fld id="{2C7742A1-0ED6-47FD-9273-C68DF2C9425A}" type="slidenum">
              <a:rPr lang="pl-PL" smtClean="0"/>
              <a:pPr>
                <a:defRPr/>
              </a:pPr>
              <a:t>13</a:t>
            </a:fld>
            <a:endParaRPr lang="pl-PL" dirty="0"/>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94266" y="365422"/>
            <a:ext cx="10972800" cy="845311"/>
          </a:xfrm>
        </p:spPr>
        <p:txBody>
          <a:bodyPr>
            <a:normAutofit/>
          </a:bodyPr>
          <a:lstStyle/>
          <a:p>
            <a:r>
              <a:rPr lang="pl-PL" sz="4400" dirty="0" smtClean="0"/>
              <a:t>W zakresie monitorowania:</a:t>
            </a:r>
            <a:endParaRPr lang="pl-PL" sz="4400" dirty="0"/>
          </a:p>
        </p:txBody>
      </p:sp>
      <p:sp>
        <p:nvSpPr>
          <p:cNvPr id="3" name="Symbol zastępczy zawartości 2"/>
          <p:cNvSpPr>
            <a:spLocks noGrp="1"/>
          </p:cNvSpPr>
          <p:nvPr>
            <p:ph idx="1"/>
          </p:nvPr>
        </p:nvSpPr>
        <p:spPr>
          <a:xfrm>
            <a:off x="601133" y="1325879"/>
            <a:ext cx="10972800" cy="4710853"/>
          </a:xfrm>
        </p:spPr>
        <p:txBody>
          <a:bodyPr>
            <a:normAutofit/>
          </a:bodyPr>
          <a:lstStyle/>
          <a:p>
            <a:pPr marL="514350" indent="-514350">
              <a:buAutoNum type="arabicPeriod"/>
            </a:pPr>
            <a:r>
              <a:rPr lang="pl-PL" dirty="0" smtClean="0"/>
              <a:t>Realizacja obowiązkowych zajęć wychowania fizycznego w szkole</a:t>
            </a:r>
          </a:p>
          <a:p>
            <a:pPr marL="514350" indent="-514350">
              <a:buNone/>
            </a:pPr>
            <a:r>
              <a:rPr lang="pl-PL" dirty="0" smtClean="0"/>
              <a:t>   </a:t>
            </a:r>
            <a:r>
              <a:rPr lang="pl-PL" b="1" dirty="0" smtClean="0"/>
              <a:t>I-III 2020 SP -373, szkoły ponadpodstawowe -193</a:t>
            </a:r>
          </a:p>
          <a:p>
            <a:pPr>
              <a:buNone/>
            </a:pPr>
            <a:r>
              <a:rPr lang="pl-PL" dirty="0" smtClean="0"/>
              <a:t>2. Przechodzenia uczniów ze szkół ogólnodostępnych do szkół specjalnych; </a:t>
            </a:r>
          </a:p>
          <a:p>
            <a:pPr>
              <a:buNone/>
            </a:pPr>
            <a:r>
              <a:rPr lang="pl-PL" dirty="0" smtClean="0"/>
              <a:t>    III- V 2020, SP – 131 </a:t>
            </a:r>
          </a:p>
          <a:p>
            <a:pPr>
              <a:buNone/>
            </a:pPr>
            <a:r>
              <a:rPr lang="pl-PL" dirty="0" smtClean="0"/>
              <a:t>3. Wspieranie potencjału rozwojowego uczniów i stwarzanie warunków do ich</a:t>
            </a:r>
          </a:p>
          <a:p>
            <a:pPr>
              <a:buNone/>
            </a:pPr>
            <a:r>
              <a:rPr lang="pl-PL" dirty="0" smtClean="0"/>
              <a:t>    aktywnego i pełnego uczestnictwa w życiu przedszkola, szkoły i placówki oraz </a:t>
            </a:r>
            <a:br>
              <a:rPr lang="pl-PL" dirty="0" smtClean="0"/>
            </a:br>
            <a:r>
              <a:rPr lang="pl-PL" dirty="0" smtClean="0"/>
              <a:t>w środowisku społecznym</a:t>
            </a:r>
            <a:r>
              <a:rPr lang="pl-PL" b="1" dirty="0" smtClean="0"/>
              <a:t>, I-III 2020 SP – 131, szkoły ponadpodstawowe -65</a:t>
            </a:r>
          </a:p>
          <a:p>
            <a:pPr>
              <a:buNone/>
            </a:pPr>
            <a:r>
              <a:rPr lang="pl-PL" dirty="0" smtClean="0"/>
              <a:t>4. Prowadzenie działalności innowacyjnej</a:t>
            </a:r>
            <a:r>
              <a:rPr lang="pl-PL" b="1" dirty="0" smtClean="0"/>
              <a:t>, X-XI 2019 , SP -373</a:t>
            </a:r>
          </a:p>
          <a:p>
            <a:pPr>
              <a:buNone/>
            </a:pPr>
            <a:r>
              <a:rPr lang="pl-PL" dirty="0" smtClean="0"/>
              <a:t>5. </a:t>
            </a:r>
            <a:r>
              <a:rPr lang="pl-PL" dirty="0" smtClean="0">
                <a:solidFill>
                  <a:srgbClr val="00B050"/>
                </a:solidFill>
              </a:rPr>
              <a:t>Kształcenie u uczniów kompetencji kluczowych</a:t>
            </a:r>
            <a:r>
              <a:rPr lang="pl-PL" b="1" dirty="0" smtClean="0"/>
              <a:t>, </a:t>
            </a:r>
          </a:p>
          <a:p>
            <a:pPr>
              <a:buNone/>
            </a:pPr>
            <a:r>
              <a:rPr lang="pl-PL" b="1" dirty="0" smtClean="0"/>
              <a:t>     III-VI 2020 SP -19, szkoły ponadpodstawowe -12</a:t>
            </a:r>
            <a:endParaRPr lang="pl-PL" b="1"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14</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704088"/>
            <a:ext cx="10972800" cy="709845"/>
          </a:xfrm>
        </p:spPr>
        <p:txBody>
          <a:bodyPr>
            <a:normAutofit fontScale="90000"/>
          </a:bodyPr>
          <a:lstStyle/>
          <a:p>
            <a:r>
              <a:rPr lang="pl-PL" sz="4400" dirty="0" smtClean="0"/>
              <a:t>W zakresie ewaluacji:</a:t>
            </a:r>
            <a:endParaRPr lang="pl-PL" sz="4400" dirty="0"/>
          </a:p>
        </p:txBody>
      </p:sp>
      <p:sp>
        <p:nvSpPr>
          <p:cNvPr id="3" name="Symbol zastępczy zawartości 2"/>
          <p:cNvSpPr>
            <a:spLocks noGrp="1"/>
          </p:cNvSpPr>
          <p:nvPr>
            <p:ph idx="1"/>
          </p:nvPr>
        </p:nvSpPr>
        <p:spPr/>
        <p:txBody>
          <a:bodyPr/>
          <a:lstStyle/>
          <a:p>
            <a:pPr marL="514350" indent="-514350">
              <a:buAutoNum type="arabicPeriod"/>
            </a:pPr>
            <a:r>
              <a:rPr lang="pl-PL" dirty="0" smtClean="0"/>
              <a:t> SP -4, LO -3, T – 3, S </a:t>
            </a:r>
            <a:r>
              <a:rPr lang="pl-PL" dirty="0" err="1" smtClean="0"/>
              <a:t>polic</a:t>
            </a:r>
            <a:r>
              <a:rPr lang="pl-PL" dirty="0" smtClean="0"/>
              <a:t>. -2 w zakresie wymagań:</a:t>
            </a:r>
          </a:p>
          <a:p>
            <a:pPr marL="514350" indent="-514350"/>
            <a:r>
              <a:rPr lang="pl-PL" i="1" dirty="0" smtClean="0"/>
              <a:t>Kształtowane są postawy  i respektowane normy społeczne</a:t>
            </a:r>
            <a:r>
              <a:rPr lang="pl-PL" dirty="0" smtClean="0"/>
              <a:t>.</a:t>
            </a:r>
          </a:p>
          <a:p>
            <a:pPr marL="514350" indent="-514350"/>
            <a:r>
              <a:rPr lang="pl-PL" i="1" dirty="0" smtClean="0"/>
              <a:t>Procesy edukacyjne </a:t>
            </a:r>
            <a:r>
              <a:rPr lang="pl-PL" i="1" dirty="0" err="1" smtClean="0"/>
              <a:t>sa</a:t>
            </a:r>
            <a:r>
              <a:rPr lang="pl-PL" i="1" dirty="0" smtClean="0"/>
              <a:t> zorganizowane w sposób sprzyjający uczeniu się.</a:t>
            </a:r>
          </a:p>
          <a:p>
            <a:pPr>
              <a:buNone/>
            </a:pPr>
            <a:endParaRPr lang="pl-PL" dirty="0" smtClean="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15</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ltLang="pl-PL" sz="2800" b="1" dirty="0" smtClean="0">
                <a:solidFill>
                  <a:srgbClr val="002060"/>
                </a:solidFill>
                <a:latin typeface="Calibri" pitchFamily="34" charset="0"/>
              </a:rPr>
              <a:t>W zakresie kontroli doraźnych:</a:t>
            </a:r>
            <a:br>
              <a:rPr lang="pl-PL" altLang="pl-PL" sz="2800" b="1" dirty="0" smtClean="0">
                <a:solidFill>
                  <a:srgbClr val="002060"/>
                </a:solidFill>
                <a:latin typeface="Calibri" pitchFamily="34" charset="0"/>
              </a:rPr>
            </a:br>
            <a:endParaRPr lang="pl-PL" sz="2800" dirty="0">
              <a:latin typeface="Calibri" pitchFamily="34" charset="0"/>
            </a:endParaRPr>
          </a:p>
        </p:txBody>
      </p:sp>
      <p:sp>
        <p:nvSpPr>
          <p:cNvPr id="3" name="Symbol zastępczy zawartości 2"/>
          <p:cNvSpPr>
            <a:spLocks noGrp="1"/>
          </p:cNvSpPr>
          <p:nvPr>
            <p:ph idx="1"/>
          </p:nvPr>
        </p:nvSpPr>
        <p:spPr>
          <a:xfrm>
            <a:off x="609600" y="1888067"/>
            <a:ext cx="10972800" cy="4238097"/>
          </a:xfrm>
        </p:spPr>
        <p:txBody>
          <a:bodyPr/>
          <a:lstStyle/>
          <a:p>
            <a:pPr>
              <a:buNone/>
            </a:pPr>
            <a:r>
              <a:rPr lang="pl-PL" altLang="pl-PL" dirty="0" smtClean="0">
                <a:solidFill>
                  <a:srgbClr val="002060"/>
                </a:solidFill>
                <a:latin typeface="Constantia" pitchFamily="18" charset="0"/>
              </a:rPr>
              <a:t> </a:t>
            </a:r>
            <a:r>
              <a:rPr lang="pl-PL" dirty="0" smtClean="0"/>
              <a:t>w przypadku potrzeby działań nieujętych w niniejszym planie nadzoru pedagogicznego Podlaski Kurator Oświaty podejmie działania</a:t>
            </a:r>
          </a:p>
          <a:p>
            <a:pPr>
              <a:buNone/>
            </a:pPr>
            <a:r>
              <a:rPr lang="pl-PL" dirty="0" smtClean="0"/>
              <a:t>doraźne, zgodnie z zapisem § 3 ust. 3 rozporządzenia Ministra Edukacji Narodowej z dnia 25 sierpnia 2017 r. w sprawie nadzoru pedagogicznego (Dz. U. 2017 r. poz. 1658).</a:t>
            </a:r>
            <a:endParaRPr lang="pl-PL" dirty="0"/>
          </a:p>
        </p:txBody>
      </p:sp>
      <p:sp>
        <p:nvSpPr>
          <p:cNvPr id="4" name="Symbol zastępczy numeru slajdu 3"/>
          <p:cNvSpPr>
            <a:spLocks noGrp="1"/>
          </p:cNvSpPr>
          <p:nvPr>
            <p:ph type="sldNum" sz="quarter" idx="10"/>
          </p:nvPr>
        </p:nvSpPr>
        <p:spPr/>
        <p:txBody>
          <a:bodyPr/>
          <a:lstStyle/>
          <a:p>
            <a:pPr>
              <a:defRPr/>
            </a:pPr>
            <a:fld id="{2C7742A1-0ED6-47FD-9273-C68DF2C9425A}" type="slidenum">
              <a:rPr lang="pl-PL" smtClean="0"/>
              <a:pPr>
                <a:defRPr/>
              </a:pPr>
              <a:t>16</a:t>
            </a:fld>
            <a:endParaRPr lang="pl-PL" dirty="0"/>
          </a:p>
        </p:txBody>
      </p:sp>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0"/>
          </p:nvPr>
        </p:nvSpPr>
        <p:spPr/>
        <p:txBody>
          <a:bodyPr/>
          <a:lstStyle/>
          <a:p>
            <a:pPr>
              <a:defRPr/>
            </a:pPr>
            <a:fld id="{A3FCD288-84E7-4C40-8AB4-A004900B3F97}" type="slidenum">
              <a:rPr lang="pl-PL" smtClean="0"/>
              <a:pPr>
                <a:defRPr/>
              </a:pPr>
              <a:t>17</a:t>
            </a:fld>
            <a:endParaRPr lang="pl-PL" dirty="0"/>
          </a:p>
        </p:txBody>
      </p:sp>
      <p:sp>
        <p:nvSpPr>
          <p:cNvPr id="4" name="pole tekstowe 3"/>
          <p:cNvSpPr txBox="1"/>
          <p:nvPr/>
        </p:nvSpPr>
        <p:spPr>
          <a:xfrm>
            <a:off x="719403" y="1124745"/>
            <a:ext cx="10465163" cy="2954655"/>
          </a:xfrm>
          <a:prstGeom prst="rect">
            <a:avLst/>
          </a:prstGeom>
          <a:noFill/>
        </p:spPr>
        <p:txBody>
          <a:bodyPr wrap="square" rtlCol="0">
            <a:spAutoFit/>
          </a:bodyPr>
          <a:lstStyle/>
          <a:p>
            <a:pPr algn="ctr">
              <a:lnSpc>
                <a:spcPct val="150000"/>
              </a:lnSpc>
            </a:pPr>
            <a:r>
              <a:rPr lang="pl-PL" sz="2800" dirty="0" smtClean="0">
                <a:latin typeface="+mn-lt"/>
              </a:rPr>
              <a:t>4.  </a:t>
            </a:r>
            <a:r>
              <a:rPr lang="pl-PL" sz="2800" dirty="0" smtClean="0">
                <a:solidFill>
                  <a:srgbClr val="FF0000"/>
                </a:solidFill>
                <a:latin typeface="+mn-lt"/>
              </a:rPr>
              <a:t>Wnioski i rekomendacje Podlaskiego Kuratora Oświaty na podstawie sprawowanego </a:t>
            </a:r>
            <a:br>
              <a:rPr lang="pl-PL" sz="2800" dirty="0" smtClean="0">
                <a:solidFill>
                  <a:srgbClr val="FF0000"/>
                </a:solidFill>
                <a:latin typeface="+mn-lt"/>
              </a:rPr>
            </a:br>
            <a:r>
              <a:rPr lang="pl-PL" sz="2800" dirty="0" smtClean="0">
                <a:solidFill>
                  <a:srgbClr val="FF0000"/>
                </a:solidFill>
                <a:latin typeface="+mn-lt"/>
              </a:rPr>
              <a:t>nadzoru pedagogicznego  </a:t>
            </a:r>
            <a:br>
              <a:rPr lang="pl-PL" sz="2800" dirty="0" smtClean="0">
                <a:solidFill>
                  <a:srgbClr val="FF0000"/>
                </a:solidFill>
                <a:latin typeface="+mn-lt"/>
              </a:rPr>
            </a:br>
            <a:r>
              <a:rPr lang="pl-PL" sz="2800" dirty="0" smtClean="0">
                <a:solidFill>
                  <a:srgbClr val="FF0000"/>
                </a:solidFill>
                <a:latin typeface="+mn-lt"/>
              </a:rPr>
              <a:t>w roku szkolnym 2018/2019</a:t>
            </a:r>
          </a:p>
          <a:p>
            <a:pPr algn="ctr"/>
            <a:endParaRPr lang="pl-PL" dirty="0"/>
          </a:p>
        </p:txBody>
      </p:sp>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0"/>
          </p:nvPr>
        </p:nvSpPr>
        <p:spPr/>
        <p:txBody>
          <a:bodyPr/>
          <a:lstStyle/>
          <a:p>
            <a:pPr>
              <a:defRPr/>
            </a:pPr>
            <a:fld id="{A3FCD288-84E7-4C40-8AB4-A004900B3F97}" type="slidenum">
              <a:rPr lang="pl-PL" smtClean="0"/>
              <a:pPr>
                <a:defRPr/>
              </a:pPr>
              <a:t>18</a:t>
            </a:fld>
            <a:endParaRPr lang="pl-PL" dirty="0"/>
          </a:p>
        </p:txBody>
      </p:sp>
      <p:sp>
        <p:nvSpPr>
          <p:cNvPr id="4" name="pole tekstowe 3"/>
          <p:cNvSpPr txBox="1"/>
          <p:nvPr/>
        </p:nvSpPr>
        <p:spPr>
          <a:xfrm>
            <a:off x="719403" y="1124745"/>
            <a:ext cx="10465163" cy="1015663"/>
          </a:xfrm>
          <a:prstGeom prst="rect">
            <a:avLst/>
          </a:prstGeom>
          <a:noFill/>
        </p:spPr>
        <p:txBody>
          <a:bodyPr wrap="square" rtlCol="0">
            <a:spAutoFit/>
          </a:bodyPr>
          <a:lstStyle/>
          <a:p>
            <a:pPr algn="ctr">
              <a:lnSpc>
                <a:spcPct val="150000"/>
              </a:lnSpc>
            </a:pPr>
            <a:r>
              <a:rPr lang="pl-PL" sz="2800" dirty="0" smtClean="0">
                <a:solidFill>
                  <a:srgbClr val="FF0000"/>
                </a:solidFill>
                <a:latin typeface="+mn-lt"/>
                <a:hlinkClick r:id="rId2" action="ppaction://hlinkfile"/>
              </a:rPr>
              <a:t>pwo_sierpien_2019.pdf</a:t>
            </a:r>
            <a:endParaRPr lang="pl-PL" sz="2800" dirty="0" smtClean="0">
              <a:solidFill>
                <a:srgbClr val="FF0000"/>
              </a:solidFill>
              <a:latin typeface="+mn-lt"/>
            </a:endParaRPr>
          </a:p>
          <a:p>
            <a:pPr algn="ctr"/>
            <a:endParaRPr lang="pl-PL" dirty="0"/>
          </a:p>
        </p:txBody>
      </p:sp>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ymbol zastępczy zawartości 2"/>
          <p:cNvSpPr>
            <a:spLocks noGrp="1"/>
          </p:cNvSpPr>
          <p:nvPr>
            <p:ph idx="1"/>
          </p:nvPr>
        </p:nvSpPr>
        <p:spPr>
          <a:xfrm>
            <a:off x="609600" y="642939"/>
            <a:ext cx="10972800" cy="5483225"/>
          </a:xfrm>
        </p:spPr>
        <p:txBody>
          <a:bodyPr/>
          <a:lstStyle/>
          <a:p>
            <a:pPr marL="742950" indent="-742950" algn="ctr">
              <a:buNone/>
            </a:pPr>
            <a:r>
              <a:rPr lang="pl-PL" sz="4400" dirty="0" smtClean="0">
                <a:solidFill>
                  <a:srgbClr val="FF0000"/>
                </a:solidFill>
              </a:rPr>
              <a:t>5. Wyniki, wnioski i rekomendacje</a:t>
            </a:r>
          </a:p>
          <a:p>
            <a:pPr marL="742950" indent="-742950" algn="ctr">
              <a:buNone/>
            </a:pPr>
            <a:r>
              <a:rPr lang="pl-PL" sz="4400" dirty="0" smtClean="0">
                <a:solidFill>
                  <a:srgbClr val="FF0000"/>
                </a:solidFill>
              </a:rPr>
              <a:t>z egzaminów zewnętrznych </a:t>
            </a:r>
          </a:p>
          <a:p>
            <a:pPr marL="514350" indent="-514350" algn="ctr">
              <a:buFont typeface="Arial" charset="0"/>
              <a:buNone/>
            </a:pPr>
            <a:r>
              <a:rPr lang="pl-PL" sz="4400" dirty="0" smtClean="0">
                <a:solidFill>
                  <a:srgbClr val="FF0000"/>
                </a:solidFill>
              </a:rPr>
              <a:t>w 2019 roku</a:t>
            </a:r>
          </a:p>
          <a:p>
            <a:pPr marL="514350" indent="-514350" algn="ctr">
              <a:buFont typeface="Arial" charset="0"/>
              <a:buNone/>
            </a:pPr>
            <a:endParaRPr lang="pl-PL" dirty="0" smtClean="0"/>
          </a:p>
        </p:txBody>
      </p:sp>
      <p:sp>
        <p:nvSpPr>
          <p:cNvPr id="11267"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9866821C-478A-4E73-A8B7-4D35E7991B3A}" type="slidenum">
              <a:rPr lang="pl-PL" smtClean="0"/>
              <a:pPr fontAlgn="base">
                <a:spcBef>
                  <a:spcPct val="0"/>
                </a:spcBef>
                <a:spcAft>
                  <a:spcPct val="0"/>
                </a:spcAft>
              </a:pPr>
              <a:t>19</a:t>
            </a:fld>
            <a:endParaRPr lang="pl-PL" smtClean="0"/>
          </a:p>
        </p:txBody>
      </p:sp>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75733" y="416221"/>
            <a:ext cx="10972800" cy="828379"/>
          </a:xfrm>
        </p:spPr>
        <p:txBody>
          <a:bodyPr/>
          <a:lstStyle/>
          <a:p>
            <a:r>
              <a:rPr lang="pl-PL" dirty="0" smtClean="0"/>
              <a:t>Egzamin ósmoklasisty – opis arkusza</a:t>
            </a:r>
            <a:endParaRPr lang="pl-PL" dirty="0"/>
          </a:p>
        </p:txBody>
      </p:sp>
      <p:sp>
        <p:nvSpPr>
          <p:cNvPr id="3" name="Symbol zastępczy zawartości 2"/>
          <p:cNvSpPr>
            <a:spLocks noGrp="1"/>
          </p:cNvSpPr>
          <p:nvPr>
            <p:ph idx="1"/>
          </p:nvPr>
        </p:nvSpPr>
        <p:spPr>
          <a:xfrm>
            <a:off x="643467" y="1537546"/>
            <a:ext cx="10972800" cy="4389120"/>
          </a:xfrm>
        </p:spPr>
        <p:txBody>
          <a:bodyPr/>
          <a:lstStyle/>
          <a:p>
            <a:pPr algn="just"/>
            <a:r>
              <a:rPr lang="pl-PL" dirty="0" smtClean="0"/>
              <a:t>Arkusz standardowy zawierał </a:t>
            </a:r>
            <a:r>
              <a:rPr lang="pl-PL" dirty="0" smtClean="0">
                <a:solidFill>
                  <a:srgbClr val="FF0000"/>
                </a:solidFill>
              </a:rPr>
              <a:t>21 zadań</a:t>
            </a:r>
            <a:r>
              <a:rPr lang="pl-PL" dirty="0" smtClean="0"/>
              <a:t>. Za poprawne rozwiązanie wszystkich zadań można było uzyskać maksymalnie </a:t>
            </a:r>
            <a:r>
              <a:rPr lang="pl-PL" dirty="0" smtClean="0">
                <a:solidFill>
                  <a:srgbClr val="FF0000"/>
                </a:solidFill>
              </a:rPr>
              <a:t>30 punktów</a:t>
            </a:r>
            <a:r>
              <a:rPr lang="pl-PL" dirty="0" smtClean="0"/>
              <a:t>, w tym </a:t>
            </a:r>
            <a:r>
              <a:rPr lang="pl-PL" dirty="0" smtClean="0">
                <a:solidFill>
                  <a:srgbClr val="FF0000"/>
                </a:solidFill>
              </a:rPr>
              <a:t>15 punktów </a:t>
            </a:r>
            <a:r>
              <a:rPr lang="pl-PL" dirty="0" smtClean="0"/>
              <a:t>(50%) za rozwiązanie </a:t>
            </a:r>
            <a:r>
              <a:rPr lang="pl-PL" dirty="0" smtClean="0">
                <a:solidFill>
                  <a:srgbClr val="FF0000"/>
                </a:solidFill>
              </a:rPr>
              <a:t>ZZ</a:t>
            </a:r>
            <a:r>
              <a:rPr lang="pl-PL" dirty="0" smtClean="0"/>
              <a:t> oraz 15 punktów (50%) za rozwiązanie </a:t>
            </a:r>
            <a:r>
              <a:rPr lang="pl-PL" dirty="0" smtClean="0">
                <a:solidFill>
                  <a:srgbClr val="FF0000"/>
                </a:solidFill>
              </a:rPr>
              <a:t>ZO</a:t>
            </a:r>
            <a:r>
              <a:rPr lang="pl-PL" dirty="0" smtClean="0"/>
              <a:t>. Wśród zadań zamkniętych </a:t>
            </a:r>
            <a:r>
              <a:rPr lang="pl-PL" dirty="0" smtClean="0">
                <a:solidFill>
                  <a:srgbClr val="FF0000"/>
                </a:solidFill>
              </a:rPr>
              <a:t>większość</a:t>
            </a:r>
            <a:r>
              <a:rPr lang="pl-PL" dirty="0" smtClean="0"/>
              <a:t> stanowiły zadania </a:t>
            </a:r>
            <a:r>
              <a:rPr lang="pl-PL" dirty="0" smtClean="0">
                <a:solidFill>
                  <a:srgbClr val="FF0000"/>
                </a:solidFill>
              </a:rPr>
              <a:t>WW</a:t>
            </a:r>
            <a:r>
              <a:rPr lang="pl-PL" dirty="0" smtClean="0"/>
              <a:t>, w których należało wybrać jedną z podanych odpowiedzi, w </a:t>
            </a:r>
            <a:r>
              <a:rPr lang="pl-PL" dirty="0" smtClean="0">
                <a:solidFill>
                  <a:srgbClr val="FF0000"/>
                </a:solidFill>
              </a:rPr>
              <a:t>trzech</a:t>
            </a:r>
            <a:r>
              <a:rPr lang="pl-PL" dirty="0" smtClean="0"/>
              <a:t> zadaniach typu </a:t>
            </a:r>
            <a:r>
              <a:rPr lang="pl-PL" dirty="0" smtClean="0">
                <a:solidFill>
                  <a:srgbClr val="FF0000"/>
                </a:solidFill>
              </a:rPr>
              <a:t>PF </a:t>
            </a:r>
            <a:r>
              <a:rPr lang="pl-PL" dirty="0" smtClean="0"/>
              <a:t>− ocenić prawdziwość zdań, a w </a:t>
            </a:r>
            <a:r>
              <a:rPr lang="pl-PL" dirty="0" smtClean="0">
                <a:solidFill>
                  <a:srgbClr val="FF0000"/>
                </a:solidFill>
              </a:rPr>
              <a:t>jednym</a:t>
            </a:r>
            <a:r>
              <a:rPr lang="pl-PL" dirty="0" smtClean="0"/>
              <a:t> − wskazać poprawne </a:t>
            </a:r>
            <a:r>
              <a:rPr lang="pl-PL" dirty="0" smtClean="0">
                <a:solidFill>
                  <a:srgbClr val="FF0000"/>
                </a:solidFill>
              </a:rPr>
              <a:t>uzupełnienia dwóch zdań</a:t>
            </a:r>
            <a:r>
              <a:rPr lang="pl-PL" dirty="0" smtClean="0"/>
              <a:t>. Zadania otwarte wymagały od ósmoklasistów uważnej analizy treści </a:t>
            </a:r>
            <a:br>
              <a:rPr lang="pl-PL" dirty="0" smtClean="0"/>
            </a:br>
            <a:r>
              <a:rPr lang="pl-PL" dirty="0" smtClean="0"/>
              <a:t>i występujących w nich elementów graficznych, zaplanowania i zapisania kolejnych etapów rozwiązania oraz sformułowania odpowiedzi. </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20</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smtClean="0"/>
              <a:t/>
            </a:r>
            <a:br>
              <a:rPr lang="pl-PL" dirty="0" smtClean="0"/>
            </a:br>
            <a:r>
              <a:rPr lang="pl-PL" sz="4000" dirty="0" smtClean="0"/>
              <a:t>Dane dotyczące populacji uczniów – arkusz standardowy KRAJ  </a:t>
            </a:r>
            <a:r>
              <a:rPr lang="pl-PL" dirty="0" smtClean="0"/>
              <a:t/>
            </a:r>
            <a:br>
              <a:rPr lang="pl-PL" dirty="0" smtClean="0"/>
            </a:br>
            <a:endParaRPr lang="pl-PL" dirty="0"/>
          </a:p>
        </p:txBody>
      </p:sp>
      <p:sp>
        <p:nvSpPr>
          <p:cNvPr id="3" name="Symbol zastępczy zawartości 2"/>
          <p:cNvSpPr>
            <a:spLocks noGrp="1"/>
          </p:cNvSpPr>
          <p:nvPr>
            <p:ph idx="1"/>
          </p:nvPr>
        </p:nvSpPr>
        <p:spPr>
          <a:xfrm>
            <a:off x="609600" y="1193799"/>
            <a:ext cx="10972800" cy="4936067"/>
          </a:xfrm>
        </p:spPr>
        <p:txBody>
          <a:bodyPr>
            <a:normAutofit fontScale="92500" lnSpcReduction="10000"/>
          </a:bodyPr>
          <a:lstStyle/>
          <a:p>
            <a:r>
              <a:rPr lang="pl-PL" b="1" dirty="0" smtClean="0"/>
              <a:t>Liczba uczniów - 361 176 	</a:t>
            </a:r>
          </a:p>
          <a:p>
            <a:r>
              <a:rPr lang="pl-PL" dirty="0" smtClean="0"/>
              <a:t>Uczniowie 	bez dysleksji rozwojowej - 307 060 	</a:t>
            </a:r>
          </a:p>
          <a:p>
            <a:r>
              <a:rPr lang="pl-PL" dirty="0" smtClean="0"/>
              <a:t>z dysleksją rozwojową - 54 116 	</a:t>
            </a:r>
          </a:p>
          <a:p>
            <a:r>
              <a:rPr lang="pl-PL" dirty="0" smtClean="0"/>
              <a:t>dziewczęta -	179 164 	</a:t>
            </a:r>
          </a:p>
          <a:p>
            <a:r>
              <a:rPr lang="pl-PL" dirty="0" smtClean="0"/>
              <a:t>chłopcy - 182 012 	</a:t>
            </a:r>
          </a:p>
          <a:p>
            <a:r>
              <a:rPr lang="pl-PL" dirty="0" smtClean="0"/>
              <a:t>ze szkół na wsi - 134 644 	</a:t>
            </a:r>
          </a:p>
          <a:p>
            <a:r>
              <a:rPr lang="pl-PL" dirty="0" smtClean="0"/>
              <a:t>ze szkół w miastach do 20 tys. mieszkańców - 59 856 	</a:t>
            </a:r>
          </a:p>
          <a:p>
            <a:r>
              <a:rPr lang="pl-PL" dirty="0" smtClean="0"/>
              <a:t>ze szkół w miastach od 20 tys. do 100 tys. Mieszkańców - 70 590 	</a:t>
            </a:r>
          </a:p>
          <a:p>
            <a:r>
              <a:rPr lang="pl-PL" dirty="0" smtClean="0"/>
              <a:t>ze szkół w miastach powyżej 100 tys. mieszkańców - 96 086 	</a:t>
            </a:r>
          </a:p>
          <a:p>
            <a:r>
              <a:rPr lang="pl-PL" dirty="0" smtClean="0"/>
              <a:t>ze szkół publicznych - 344 129 	</a:t>
            </a:r>
          </a:p>
          <a:p>
            <a:r>
              <a:rPr lang="pl-PL" dirty="0" smtClean="0"/>
              <a:t>ze szkół niepublicznych - 17 047 	</a:t>
            </a:r>
          </a:p>
          <a:p>
            <a:r>
              <a:rPr lang="pl-PL" dirty="0" smtClean="0"/>
              <a:t>rozwiązujący zadania w języku litewskim - 20 	</a:t>
            </a:r>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21</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372534"/>
            <a:ext cx="10972800" cy="762000"/>
          </a:xfrm>
        </p:spPr>
        <p:txBody>
          <a:bodyPr>
            <a:normAutofit fontScale="90000"/>
          </a:bodyPr>
          <a:lstStyle/>
          <a:p>
            <a:r>
              <a:rPr lang="pl-PL" dirty="0" smtClean="0"/>
              <a:t>WOJEWÓDZTWO  PODLASKIE</a:t>
            </a:r>
            <a:endParaRPr lang="pl-PL" dirty="0"/>
          </a:p>
        </p:txBody>
      </p:sp>
      <p:sp>
        <p:nvSpPr>
          <p:cNvPr id="3" name="Symbol zastępczy zawartości 2"/>
          <p:cNvSpPr>
            <a:spLocks noGrp="1"/>
          </p:cNvSpPr>
          <p:nvPr>
            <p:ph idx="1"/>
          </p:nvPr>
        </p:nvSpPr>
        <p:spPr>
          <a:xfrm>
            <a:off x="609600" y="1083733"/>
            <a:ext cx="10972800" cy="5240867"/>
          </a:xfrm>
        </p:spPr>
        <p:txBody>
          <a:bodyPr>
            <a:normAutofit fontScale="92500" lnSpcReduction="10000"/>
          </a:bodyPr>
          <a:lstStyle/>
          <a:p>
            <a:r>
              <a:rPr lang="pl-PL" dirty="0" smtClean="0"/>
              <a:t>Liczba uczniów -10 446</a:t>
            </a:r>
          </a:p>
          <a:p>
            <a:r>
              <a:rPr lang="pl-PL" dirty="0" smtClean="0"/>
              <a:t>Uczniowie bez dysleksji rozwojowej – 8 859</a:t>
            </a:r>
          </a:p>
          <a:p>
            <a:r>
              <a:rPr lang="pl-PL" dirty="0" smtClean="0"/>
              <a:t>z dysleksją rozwojową - 1 587</a:t>
            </a:r>
          </a:p>
          <a:p>
            <a:r>
              <a:rPr lang="pl-PL" dirty="0" smtClean="0"/>
              <a:t>Dziewczęta - 5 179</a:t>
            </a:r>
          </a:p>
          <a:p>
            <a:r>
              <a:rPr lang="pl-PL" dirty="0" smtClean="0"/>
              <a:t>Chłopcy - 5 267</a:t>
            </a:r>
          </a:p>
          <a:p>
            <a:r>
              <a:rPr lang="pl-PL" dirty="0" smtClean="0"/>
              <a:t>ze szkół na wsi - 3 320</a:t>
            </a:r>
          </a:p>
          <a:p>
            <a:r>
              <a:rPr lang="pl-PL" dirty="0" smtClean="0"/>
              <a:t>ze szkół w miastach do 20 tys. Mieszkańców - 1 934</a:t>
            </a:r>
          </a:p>
          <a:p>
            <a:r>
              <a:rPr lang="pl-PL" dirty="0" smtClean="0"/>
              <a:t>ze szkół w miastach od 20 tys. do 100 tys. Mieszkańców - 2 511</a:t>
            </a:r>
          </a:p>
          <a:p>
            <a:r>
              <a:rPr lang="pl-PL" dirty="0" smtClean="0"/>
              <a:t>ze szkół w miastach powyżej 100 tys. Mieszkańców - 2 681</a:t>
            </a:r>
          </a:p>
          <a:p>
            <a:r>
              <a:rPr lang="pl-PL" dirty="0" smtClean="0"/>
              <a:t>ze szkół publicznych - 9 832</a:t>
            </a:r>
          </a:p>
          <a:p>
            <a:r>
              <a:rPr lang="pl-PL" dirty="0" smtClean="0"/>
              <a:t>ze szkół niepublicznych – 614</a:t>
            </a:r>
          </a:p>
          <a:p>
            <a:r>
              <a:rPr lang="pl-PL" dirty="0" smtClean="0"/>
              <a:t>w języku litewskim - 20</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22</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lstStyle/>
          <a:p>
            <a:pPr algn="just"/>
            <a:r>
              <a:rPr lang="pl-PL" dirty="0" smtClean="0"/>
              <a:t>Z egzaminu zwolniono 1084 uczniów  (</a:t>
            </a:r>
            <a:r>
              <a:rPr lang="pl-PL" dirty="0" smtClean="0">
                <a:solidFill>
                  <a:srgbClr val="FF0000"/>
                </a:solidFill>
              </a:rPr>
              <a:t>67</a:t>
            </a:r>
            <a:r>
              <a:rPr lang="pl-PL" dirty="0" smtClean="0"/>
              <a:t> w województwie)- laureatów i finalistów olimpiad przedmiotowych oraz laureatów konkursów przedmiotowych o zasięgu wojewódzkim lub </a:t>
            </a:r>
            <a:r>
              <a:rPr lang="pl-PL" dirty="0" err="1" smtClean="0"/>
              <a:t>ponadwojewódzkim</a:t>
            </a:r>
            <a:r>
              <a:rPr lang="pl-PL" dirty="0" smtClean="0"/>
              <a:t>. </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23</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3600" dirty="0" smtClean="0"/>
              <a:t>UCZNIOWIE ROZWIĄZUJĄCY ZADANIA W ARKUSZACH DOSTOSOWANYCH </a:t>
            </a:r>
            <a:endParaRPr lang="pl-PL" sz="3600" dirty="0"/>
          </a:p>
        </p:txBody>
      </p:sp>
      <p:sp>
        <p:nvSpPr>
          <p:cNvPr id="3" name="Symbol zastępczy zawartości 2"/>
          <p:cNvSpPr>
            <a:spLocks noGrp="1"/>
          </p:cNvSpPr>
          <p:nvPr>
            <p:ph idx="1"/>
          </p:nvPr>
        </p:nvSpPr>
        <p:spPr/>
        <p:txBody>
          <a:bodyPr/>
          <a:lstStyle/>
          <a:p>
            <a:r>
              <a:rPr lang="pl-PL" dirty="0" smtClean="0"/>
              <a:t>z autyzmem, w tym z zespołem </a:t>
            </a:r>
            <a:r>
              <a:rPr lang="pl-PL" dirty="0" err="1" smtClean="0"/>
              <a:t>Aspergera</a:t>
            </a:r>
            <a:r>
              <a:rPr lang="pl-PL" dirty="0" smtClean="0"/>
              <a:t> - 2015 	(</a:t>
            </a:r>
            <a:r>
              <a:rPr lang="pl-PL" dirty="0" smtClean="0">
                <a:solidFill>
                  <a:srgbClr val="FF0000"/>
                </a:solidFill>
              </a:rPr>
              <a:t> 72</a:t>
            </a:r>
            <a:r>
              <a:rPr lang="pl-PL" dirty="0" smtClean="0"/>
              <a:t>)</a:t>
            </a:r>
          </a:p>
          <a:p>
            <a:r>
              <a:rPr lang="pl-PL" dirty="0" err="1" smtClean="0"/>
              <a:t>słabowidzący</a:t>
            </a:r>
            <a:r>
              <a:rPr lang="pl-PL" dirty="0" smtClean="0"/>
              <a:t> i niewidomi - 863 	(</a:t>
            </a:r>
            <a:r>
              <a:rPr lang="pl-PL" dirty="0" smtClean="0">
                <a:solidFill>
                  <a:srgbClr val="FF0000"/>
                </a:solidFill>
              </a:rPr>
              <a:t>17</a:t>
            </a:r>
            <a:r>
              <a:rPr lang="pl-PL" dirty="0" smtClean="0"/>
              <a:t>)</a:t>
            </a:r>
          </a:p>
          <a:p>
            <a:r>
              <a:rPr lang="pl-PL" dirty="0" err="1" smtClean="0"/>
              <a:t>słabosłyszący</a:t>
            </a:r>
            <a:r>
              <a:rPr lang="pl-PL" dirty="0" smtClean="0"/>
              <a:t> i niesłyszący - 1254 (</a:t>
            </a:r>
            <a:r>
              <a:rPr lang="pl-PL" dirty="0" smtClean="0">
                <a:solidFill>
                  <a:srgbClr val="FF0000"/>
                </a:solidFill>
              </a:rPr>
              <a:t>28</a:t>
            </a:r>
            <a:r>
              <a:rPr lang="pl-PL" dirty="0" smtClean="0"/>
              <a:t>)	</a:t>
            </a:r>
          </a:p>
          <a:p>
            <a:r>
              <a:rPr lang="pl-PL" dirty="0" smtClean="0"/>
              <a:t>z niepełnosprawnością intelektualną w stopniu lekkim - 5058 (</a:t>
            </a:r>
            <a:r>
              <a:rPr lang="pl-PL" dirty="0" smtClean="0">
                <a:solidFill>
                  <a:srgbClr val="FF0000"/>
                </a:solidFill>
              </a:rPr>
              <a:t>109</a:t>
            </a:r>
            <a:r>
              <a:rPr lang="pl-PL" dirty="0" smtClean="0"/>
              <a:t>)	</a:t>
            </a:r>
          </a:p>
          <a:p>
            <a:r>
              <a:rPr lang="pl-PL" dirty="0" smtClean="0"/>
              <a:t>z niepełnosprawnością ruchową spowodowaną mózgowym porażeniem dziecięcym - 97  (</a:t>
            </a:r>
            <a:r>
              <a:rPr lang="pl-PL" dirty="0" smtClean="0">
                <a:solidFill>
                  <a:srgbClr val="FF0000"/>
                </a:solidFill>
              </a:rPr>
              <a:t>0</a:t>
            </a:r>
            <a:r>
              <a:rPr lang="pl-PL" dirty="0" smtClean="0"/>
              <a:t>)	</a:t>
            </a:r>
          </a:p>
          <a:p>
            <a:r>
              <a:rPr lang="pl-PL" dirty="0" smtClean="0"/>
              <a:t>z </a:t>
            </a:r>
            <a:r>
              <a:rPr lang="pl-PL" dirty="0" err="1" smtClean="0"/>
              <a:t>niepełnosprawnościami</a:t>
            </a:r>
            <a:r>
              <a:rPr lang="pl-PL" dirty="0" smtClean="0"/>
              <a:t> sprzężonymi 	- 108 	(</a:t>
            </a:r>
            <a:r>
              <a:rPr lang="pl-PL" dirty="0" smtClean="0">
                <a:solidFill>
                  <a:srgbClr val="FF0000"/>
                </a:solidFill>
              </a:rPr>
              <a:t>8</a:t>
            </a:r>
            <a:r>
              <a:rPr lang="pl-PL" dirty="0" smtClean="0"/>
              <a:t>)</a:t>
            </a:r>
          </a:p>
          <a:p>
            <a:r>
              <a:rPr lang="pl-PL" dirty="0" smtClean="0"/>
              <a:t>o których mowa w art. 165 ust. 1 ustawy1 (cudzoziemcy) - 1682 	(</a:t>
            </a:r>
            <a:r>
              <a:rPr lang="pl-PL" dirty="0" smtClean="0">
                <a:solidFill>
                  <a:srgbClr val="FF0000"/>
                </a:solidFill>
              </a:rPr>
              <a:t>47</a:t>
            </a:r>
            <a:r>
              <a:rPr lang="pl-PL" dirty="0" smtClean="0"/>
              <a:t>)</a:t>
            </a:r>
          </a:p>
          <a:p>
            <a:r>
              <a:rPr lang="pl-PL" b="1" dirty="0" smtClean="0"/>
              <a:t>Ogółem 	11 077 (</a:t>
            </a:r>
            <a:r>
              <a:rPr lang="pl-PL" b="1" dirty="0" smtClean="0">
                <a:solidFill>
                  <a:srgbClr val="FF0000"/>
                </a:solidFill>
              </a:rPr>
              <a:t>281</a:t>
            </a:r>
            <a:r>
              <a:rPr lang="pl-PL" b="1" dirty="0" smtClean="0"/>
              <a:t>)	</a:t>
            </a:r>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24</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Dane liczbowe</a:t>
            </a:r>
            <a:endParaRPr lang="pl-PL" dirty="0"/>
          </a:p>
        </p:txBody>
      </p:sp>
      <p:sp>
        <p:nvSpPr>
          <p:cNvPr id="3" name="Symbol zastępczy zawartości 2"/>
          <p:cNvSpPr>
            <a:spLocks noGrp="1"/>
          </p:cNvSpPr>
          <p:nvPr>
            <p:ph idx="1"/>
          </p:nvPr>
        </p:nvSpPr>
        <p:spPr/>
        <p:txBody>
          <a:bodyPr/>
          <a:lstStyle/>
          <a:p>
            <a:r>
              <a:rPr lang="pl-PL" dirty="0" smtClean="0"/>
              <a:t>Liczba szkół - 12 376  (</a:t>
            </a:r>
            <a:r>
              <a:rPr lang="pl-PL" dirty="0" err="1" smtClean="0">
                <a:solidFill>
                  <a:srgbClr val="FF0000"/>
                </a:solidFill>
              </a:rPr>
              <a:t>376</a:t>
            </a:r>
            <a:r>
              <a:rPr lang="pl-PL" dirty="0" smtClean="0"/>
              <a:t>)	</a:t>
            </a:r>
          </a:p>
          <a:p>
            <a:r>
              <a:rPr lang="pl-PL" dirty="0" smtClean="0"/>
              <a:t>Liczba zespołów egzaminatorów - 222  (</a:t>
            </a:r>
            <a:r>
              <a:rPr lang="pl-PL" dirty="0" smtClean="0">
                <a:solidFill>
                  <a:srgbClr val="FF0000"/>
                </a:solidFill>
              </a:rPr>
              <a:t>22</a:t>
            </a:r>
            <a:r>
              <a:rPr lang="pl-PL" dirty="0" smtClean="0"/>
              <a:t>)	</a:t>
            </a:r>
          </a:p>
          <a:p>
            <a:r>
              <a:rPr lang="pl-PL" dirty="0" smtClean="0"/>
              <a:t>Liczba egzaminatorów - 4231 	(</a:t>
            </a:r>
            <a:r>
              <a:rPr lang="pl-PL" dirty="0" smtClean="0">
                <a:solidFill>
                  <a:srgbClr val="FF0000"/>
                </a:solidFill>
              </a:rPr>
              <a:t>370</a:t>
            </a:r>
            <a:r>
              <a:rPr lang="pl-PL" dirty="0" smtClean="0"/>
              <a:t>)</a:t>
            </a:r>
          </a:p>
          <a:p>
            <a:r>
              <a:rPr lang="pl-PL" dirty="0" smtClean="0"/>
              <a:t>Liczba obserwatorów2 (§ 8 ust. 1) - 623  (</a:t>
            </a:r>
            <a:r>
              <a:rPr lang="pl-PL" dirty="0" smtClean="0">
                <a:solidFill>
                  <a:srgbClr val="FF0000"/>
                </a:solidFill>
              </a:rPr>
              <a:t>6</a:t>
            </a:r>
            <a:r>
              <a:rPr lang="pl-PL" dirty="0" smtClean="0"/>
              <a:t>)	</a:t>
            </a:r>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25</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1934" y="424688"/>
            <a:ext cx="10972800" cy="1143000"/>
          </a:xfrm>
        </p:spPr>
        <p:txBody>
          <a:bodyPr/>
          <a:lstStyle/>
          <a:p>
            <a:r>
              <a:rPr lang="pl-PL" dirty="0" smtClean="0"/>
              <a:t>Liczba unieważnień</a:t>
            </a:r>
            <a:endParaRPr lang="pl-PL" dirty="0"/>
          </a:p>
        </p:txBody>
      </p:sp>
      <p:sp>
        <p:nvSpPr>
          <p:cNvPr id="3" name="Symbol zastępczy zawartości 2"/>
          <p:cNvSpPr>
            <a:spLocks noGrp="1"/>
          </p:cNvSpPr>
          <p:nvPr>
            <p:ph idx="1"/>
          </p:nvPr>
        </p:nvSpPr>
        <p:spPr>
          <a:xfrm>
            <a:off x="609600" y="1557867"/>
            <a:ext cx="10972800" cy="4766733"/>
          </a:xfrm>
        </p:spPr>
        <p:txBody>
          <a:bodyPr>
            <a:normAutofit fontScale="92500" lnSpcReduction="10000"/>
          </a:bodyPr>
          <a:lstStyle/>
          <a:p>
            <a:pPr>
              <a:buNone/>
            </a:pPr>
            <a:r>
              <a:rPr lang="pl-PL" dirty="0" smtClean="0"/>
              <a:t>w przypadku: 	</a:t>
            </a:r>
          </a:p>
          <a:p>
            <a:r>
              <a:rPr lang="pl-PL" dirty="0" smtClean="0"/>
              <a:t>stwierdzenia niesamodzielnego rozwiązywania zadań przez ucznia - 0 	(</a:t>
            </a:r>
            <a:r>
              <a:rPr lang="pl-PL" dirty="0" err="1" smtClean="0">
                <a:solidFill>
                  <a:srgbClr val="FF0000"/>
                </a:solidFill>
              </a:rPr>
              <a:t>0</a:t>
            </a:r>
            <a:r>
              <a:rPr lang="pl-PL" dirty="0" smtClean="0"/>
              <a:t>)</a:t>
            </a:r>
          </a:p>
          <a:p>
            <a:r>
              <a:rPr lang="pl-PL" dirty="0" smtClean="0"/>
              <a:t>wniesienia lub korzystania przez ucznia w sali egzaminacyjnej z urządzenia telekomunikacyjnego - 2 	(</a:t>
            </a:r>
            <a:r>
              <a:rPr lang="pl-PL" dirty="0" smtClean="0">
                <a:solidFill>
                  <a:srgbClr val="FF0000"/>
                </a:solidFill>
              </a:rPr>
              <a:t>0</a:t>
            </a:r>
            <a:r>
              <a:rPr lang="pl-PL" dirty="0" smtClean="0"/>
              <a:t>)</a:t>
            </a:r>
          </a:p>
          <a:p>
            <a:r>
              <a:rPr lang="pl-PL" dirty="0" smtClean="0"/>
              <a:t>zakłócania przez ucznia prawidłowego przebiegu egzaminu ósmoklasisty - 1 (</a:t>
            </a:r>
            <a:r>
              <a:rPr lang="pl-PL" dirty="0" smtClean="0">
                <a:solidFill>
                  <a:srgbClr val="FF0000"/>
                </a:solidFill>
              </a:rPr>
              <a:t>0</a:t>
            </a:r>
            <a:r>
              <a:rPr lang="pl-PL" dirty="0" smtClean="0"/>
              <a:t>)	</a:t>
            </a:r>
          </a:p>
          <a:p>
            <a:r>
              <a:rPr lang="pl-PL" dirty="0" smtClean="0"/>
              <a:t>stwierdzenia podczas sprawdzania pracy niesamodzielnego rozwiązywania zadań przez ucznia -   5 (</a:t>
            </a:r>
            <a:r>
              <a:rPr lang="pl-PL" dirty="0" smtClean="0">
                <a:solidFill>
                  <a:srgbClr val="FF0000"/>
                </a:solidFill>
              </a:rPr>
              <a:t>0</a:t>
            </a:r>
            <a:r>
              <a:rPr lang="pl-PL" dirty="0" smtClean="0"/>
              <a:t>)	</a:t>
            </a:r>
          </a:p>
          <a:p>
            <a:r>
              <a:rPr lang="pl-PL" dirty="0" smtClean="0"/>
              <a:t>stwierdzenia naruszenia przepisów dotyczących przeprowadzania egzaminu ósmoklasisty - 15 	(</a:t>
            </a:r>
            <a:r>
              <a:rPr lang="pl-PL" dirty="0" smtClean="0">
                <a:solidFill>
                  <a:srgbClr val="FF0000"/>
                </a:solidFill>
              </a:rPr>
              <a:t>0</a:t>
            </a:r>
            <a:r>
              <a:rPr lang="pl-PL" dirty="0" smtClean="0"/>
              <a:t>)</a:t>
            </a:r>
          </a:p>
          <a:p>
            <a:r>
              <a:rPr lang="pl-PL" dirty="0" smtClean="0"/>
              <a:t>niemożności ustalenia wyniku - 0 	</a:t>
            </a:r>
          </a:p>
          <a:p>
            <a:r>
              <a:rPr lang="pl-PL" dirty="0" smtClean="0"/>
              <a:t>inne (np. złe samopoczucie ucznia) - 3  (</a:t>
            </a:r>
            <a:r>
              <a:rPr lang="pl-PL" dirty="0" smtClean="0">
                <a:solidFill>
                  <a:srgbClr val="FF0000"/>
                </a:solidFill>
              </a:rPr>
              <a:t>0</a:t>
            </a:r>
            <a:r>
              <a:rPr lang="pl-PL" dirty="0" smtClean="0"/>
              <a:t>)	</a:t>
            </a:r>
          </a:p>
          <a:p>
            <a:r>
              <a:rPr lang="pl-PL" dirty="0" smtClean="0"/>
              <a:t>Liczba wglądów  (art. 44zzz ust. 1) - 2454 	(</a:t>
            </a:r>
            <a:r>
              <a:rPr lang="pl-PL" dirty="0" smtClean="0">
                <a:solidFill>
                  <a:srgbClr val="FF0000"/>
                </a:solidFill>
              </a:rPr>
              <a:t>37</a:t>
            </a:r>
            <a:r>
              <a:rPr lang="pl-PL" dirty="0" smtClean="0"/>
              <a:t>)</a:t>
            </a:r>
          </a:p>
          <a:p>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26</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60400" y="323088"/>
            <a:ext cx="10972800" cy="1143000"/>
          </a:xfrm>
        </p:spPr>
        <p:txBody>
          <a:bodyPr/>
          <a:lstStyle/>
          <a:p>
            <a:r>
              <a:rPr lang="pl-PL" b="1" dirty="0" smtClean="0"/>
              <a:t>Wyniki uczniów – </a:t>
            </a:r>
            <a:r>
              <a:rPr lang="pl-PL" b="1" dirty="0" smtClean="0">
                <a:solidFill>
                  <a:schemeClr val="tx1"/>
                </a:solidFill>
              </a:rPr>
              <a:t>kraj (</a:t>
            </a:r>
            <a:r>
              <a:rPr lang="pl-PL" b="1" dirty="0" smtClean="0">
                <a:solidFill>
                  <a:srgbClr val="FF0000"/>
                </a:solidFill>
              </a:rPr>
              <a:t>województwo</a:t>
            </a:r>
            <a:r>
              <a:rPr lang="pl-PL" b="1" dirty="0" smtClean="0">
                <a:solidFill>
                  <a:schemeClr val="tx1"/>
                </a:solidFill>
              </a:rPr>
              <a:t>)</a:t>
            </a:r>
            <a:endParaRPr lang="pl-PL" dirty="0">
              <a:solidFill>
                <a:schemeClr val="tx1"/>
              </a:solidFill>
            </a:endParaRPr>
          </a:p>
        </p:txBody>
      </p:sp>
      <p:sp>
        <p:nvSpPr>
          <p:cNvPr id="3" name="Symbol zastępczy zawartości 2"/>
          <p:cNvSpPr>
            <a:spLocks noGrp="1"/>
          </p:cNvSpPr>
          <p:nvPr>
            <p:ph idx="1"/>
          </p:nvPr>
        </p:nvSpPr>
        <p:spPr>
          <a:xfrm>
            <a:off x="609600" y="1481667"/>
            <a:ext cx="10972800" cy="4842933"/>
          </a:xfrm>
        </p:spPr>
        <p:txBody>
          <a:bodyPr/>
          <a:lstStyle/>
          <a:p>
            <a:r>
              <a:rPr lang="pl-PL" b="1" dirty="0" smtClean="0"/>
              <a:t>Liczba uczniów - </a:t>
            </a:r>
            <a:r>
              <a:rPr lang="pl-PL" dirty="0" smtClean="0"/>
              <a:t> </a:t>
            </a:r>
            <a:r>
              <a:rPr lang="pl-PL" b="1" dirty="0" smtClean="0"/>
              <a:t>361 176 (</a:t>
            </a:r>
            <a:r>
              <a:rPr lang="pl-PL" b="1" dirty="0" smtClean="0">
                <a:solidFill>
                  <a:srgbClr val="FF0000"/>
                </a:solidFill>
              </a:rPr>
              <a:t>10446</a:t>
            </a:r>
            <a:r>
              <a:rPr lang="pl-PL" b="1" dirty="0" smtClean="0"/>
              <a:t>)</a:t>
            </a:r>
          </a:p>
          <a:p>
            <a:r>
              <a:rPr lang="pl-PL" b="1" dirty="0" smtClean="0"/>
              <a:t>Minimum - 0 % (	Maksimum - 100% (</a:t>
            </a:r>
            <a:r>
              <a:rPr lang="pl-PL" b="1" dirty="0" err="1" smtClean="0">
                <a:solidFill>
                  <a:srgbClr val="FF0000"/>
                </a:solidFill>
              </a:rPr>
              <a:t>100</a:t>
            </a:r>
            <a:r>
              <a:rPr lang="pl-PL" b="1" dirty="0" smtClean="0">
                <a:solidFill>
                  <a:srgbClr val="FF0000"/>
                </a:solidFill>
              </a:rPr>
              <a:t>%)</a:t>
            </a:r>
            <a:r>
              <a:rPr lang="pl-PL" b="1" dirty="0" smtClean="0"/>
              <a:t>	</a:t>
            </a:r>
          </a:p>
          <a:p>
            <a:r>
              <a:rPr lang="pl-PL" b="1" dirty="0" smtClean="0"/>
              <a:t>Mediana – 40% (</a:t>
            </a:r>
            <a:r>
              <a:rPr lang="pl-PL" b="1" dirty="0" smtClean="0">
                <a:solidFill>
                  <a:srgbClr val="FF0000"/>
                </a:solidFill>
              </a:rPr>
              <a:t>43%)</a:t>
            </a:r>
          </a:p>
          <a:p>
            <a:r>
              <a:rPr lang="pl-PL" b="1" dirty="0" smtClean="0"/>
              <a:t>Modalna – 17% (</a:t>
            </a:r>
            <a:r>
              <a:rPr lang="pl-PL" b="1" dirty="0" err="1" smtClean="0">
                <a:solidFill>
                  <a:srgbClr val="FF0000"/>
                </a:solidFill>
              </a:rPr>
              <a:t>17</a:t>
            </a:r>
            <a:r>
              <a:rPr lang="pl-PL" b="1" dirty="0" smtClean="0">
                <a:solidFill>
                  <a:srgbClr val="FF0000"/>
                </a:solidFill>
              </a:rPr>
              <a:t>%)</a:t>
            </a:r>
          </a:p>
          <a:p>
            <a:r>
              <a:rPr lang="pl-PL" b="1" dirty="0" smtClean="0"/>
              <a:t>Średnia – 45% (</a:t>
            </a:r>
            <a:r>
              <a:rPr lang="pl-PL" b="1" dirty="0" smtClean="0">
                <a:solidFill>
                  <a:srgbClr val="FF0000"/>
                </a:solidFill>
              </a:rPr>
              <a:t>46%)</a:t>
            </a:r>
          </a:p>
          <a:p>
            <a:r>
              <a:rPr lang="pl-PL" b="1" dirty="0" smtClean="0"/>
              <a:t>Odchylenie standardowe  - 26% (</a:t>
            </a:r>
            <a:r>
              <a:rPr lang="pl-PL" b="1" dirty="0" err="1" smtClean="0">
                <a:solidFill>
                  <a:srgbClr val="FF0000"/>
                </a:solidFill>
              </a:rPr>
              <a:t>26</a:t>
            </a:r>
            <a:r>
              <a:rPr lang="pl-PL" b="1" dirty="0" smtClean="0">
                <a:solidFill>
                  <a:srgbClr val="FF0000"/>
                </a:solidFill>
              </a:rPr>
              <a:t>%</a:t>
            </a:r>
            <a:r>
              <a:rPr lang="pl-PL" b="1" dirty="0" smtClean="0"/>
              <a:t>)</a:t>
            </a:r>
          </a:p>
          <a:p>
            <a:pPr>
              <a:buNone/>
            </a:pPr>
            <a:r>
              <a:rPr lang="pl-PL" b="1" dirty="0" smtClean="0"/>
              <a:t>	</a:t>
            </a:r>
          </a:p>
          <a:p>
            <a:pPr>
              <a:buNone/>
            </a:pPr>
            <a:r>
              <a:rPr lang="pl-PL" dirty="0" smtClean="0"/>
              <a:t>		 		</a:t>
            </a:r>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27</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75734" y="340021"/>
            <a:ext cx="10972800" cy="532046"/>
          </a:xfrm>
        </p:spPr>
        <p:txBody>
          <a:bodyPr>
            <a:normAutofit fontScale="90000"/>
          </a:bodyPr>
          <a:lstStyle/>
          <a:p>
            <a:r>
              <a:rPr lang="pl-PL" dirty="0" smtClean="0"/>
              <a:t>Rozkład wyników - kraj</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28</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760527" y="838200"/>
            <a:ext cx="9957473" cy="5215467"/>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704088"/>
            <a:ext cx="10972800" cy="752179"/>
          </a:xfrm>
        </p:spPr>
        <p:txBody>
          <a:bodyPr>
            <a:normAutofit fontScale="90000"/>
          </a:bodyPr>
          <a:lstStyle/>
          <a:p>
            <a:r>
              <a:rPr lang="pl-PL" dirty="0" smtClean="0"/>
              <a:t>Rozkład wyników - województwo</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29</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278468" y="1825069"/>
            <a:ext cx="8679920" cy="4152662"/>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92666" y="338667"/>
            <a:ext cx="10972800" cy="763354"/>
          </a:xfrm>
        </p:spPr>
        <p:txBody>
          <a:bodyPr>
            <a:normAutofit fontScale="90000"/>
          </a:bodyPr>
          <a:lstStyle/>
          <a:p>
            <a:r>
              <a:rPr lang="pl-PL" dirty="0" smtClean="0"/>
              <a:t>Wyniki dziewcząt i chłopców - kraj</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30</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1521734" y="1112587"/>
            <a:ext cx="9662733" cy="4644747"/>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92667" y="399288"/>
            <a:ext cx="10972800" cy="794512"/>
          </a:xfrm>
        </p:spPr>
        <p:txBody>
          <a:bodyPr>
            <a:normAutofit fontScale="90000"/>
          </a:bodyPr>
          <a:lstStyle/>
          <a:p>
            <a:r>
              <a:rPr lang="pl-PL" dirty="0" smtClean="0"/>
              <a:t>Wyniki dziewcząt i chłopców - województwo</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31</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741881" y="1320801"/>
            <a:ext cx="9959986" cy="4399756"/>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sz="4000" b="1" dirty="0" smtClean="0"/>
              <a:t>Średnie wyniki uczniów w zakresie poszczególnych obszarów umiejętności (kraj  = </a:t>
            </a:r>
            <a:r>
              <a:rPr lang="pl-PL" sz="4000" b="1" dirty="0" smtClean="0">
                <a:solidFill>
                  <a:srgbClr val="FF0000"/>
                </a:solidFill>
              </a:rPr>
              <a:t>województwo</a:t>
            </a:r>
            <a:r>
              <a:rPr lang="pl-PL" sz="4000" b="1" dirty="0" smtClean="0"/>
              <a:t>)</a:t>
            </a:r>
            <a:endParaRPr lang="pl-PL" sz="4000" dirty="0"/>
          </a:p>
        </p:txBody>
      </p:sp>
      <p:graphicFrame>
        <p:nvGraphicFramePr>
          <p:cNvPr id="6" name="Symbol zastępczy zawartości 5"/>
          <p:cNvGraphicFramePr>
            <a:graphicFrameLocks noGrp="1"/>
          </p:cNvGraphicFramePr>
          <p:nvPr>
            <p:ph idx="1"/>
          </p:nvPr>
        </p:nvGraphicFramePr>
        <p:xfrm>
          <a:off x="618067" y="2409296"/>
          <a:ext cx="10972800" cy="1739370"/>
        </p:xfrm>
        <a:graphic>
          <a:graphicData uri="http://schemas.openxmlformats.org/drawingml/2006/table">
            <a:tbl>
              <a:tblPr firstRow="1" bandRow="1">
                <a:tableStyleId>{8799B23B-EC83-4686-B30A-512413B5E67A}</a:tableStyleId>
              </a:tblPr>
              <a:tblGrid>
                <a:gridCol w="2743200"/>
                <a:gridCol w="2743200"/>
                <a:gridCol w="2743200"/>
                <a:gridCol w="2743200"/>
              </a:tblGrid>
              <a:tr h="370840">
                <a:tc>
                  <a:txBody>
                    <a:bodyPr/>
                    <a:lstStyle/>
                    <a:p>
                      <a:pPr algn="ctr"/>
                      <a:r>
                        <a:rPr kumimoji="0" lang="pl-PL" sz="1800" b="1" kern="1200" baseline="0" dirty="0" smtClean="0">
                          <a:solidFill>
                            <a:schemeClr val="tx1"/>
                          </a:solidFill>
                          <a:latin typeface="+mn-lt"/>
                          <a:ea typeface="+mn-ea"/>
                          <a:cs typeface="+mn-cs"/>
                        </a:rPr>
                        <a:t>Sprawność rachunkowa</a:t>
                      </a:r>
                      <a:endParaRPr lang="pl-PL" dirty="0"/>
                    </a:p>
                  </a:txBody>
                  <a:tcPr/>
                </a:tc>
                <a:tc>
                  <a:txBody>
                    <a:bodyPr/>
                    <a:lstStyle/>
                    <a:p>
                      <a:pPr algn="ctr"/>
                      <a:r>
                        <a:rPr kumimoji="0" lang="pl-PL" sz="1800" b="1" kern="1200" baseline="0" dirty="0" smtClean="0">
                          <a:solidFill>
                            <a:schemeClr val="tx1"/>
                          </a:solidFill>
                          <a:latin typeface="+mn-lt"/>
                          <a:ea typeface="+mn-ea"/>
                          <a:cs typeface="+mn-cs"/>
                        </a:rPr>
                        <a:t>Wykorzystanie i tworzenie informacji</a:t>
                      </a:r>
                      <a:endParaRPr lang="pl-PL" dirty="0"/>
                    </a:p>
                  </a:txBody>
                  <a:tcPr/>
                </a:tc>
                <a:tc>
                  <a:txBody>
                    <a:bodyPr/>
                    <a:lstStyle/>
                    <a:p>
                      <a:pPr algn="ctr"/>
                      <a:r>
                        <a:rPr kumimoji="0" lang="pl-PL" sz="1800" b="1" kern="1200" baseline="0" dirty="0" smtClean="0">
                          <a:solidFill>
                            <a:schemeClr val="tx1"/>
                          </a:solidFill>
                          <a:latin typeface="+mn-lt"/>
                          <a:ea typeface="+mn-ea"/>
                          <a:cs typeface="+mn-cs"/>
                        </a:rPr>
                        <a:t>Wykorzystanie </a:t>
                      </a:r>
                      <a:br>
                        <a:rPr kumimoji="0" lang="pl-PL" sz="1800" b="1" kern="1200" baseline="0" dirty="0" smtClean="0">
                          <a:solidFill>
                            <a:schemeClr val="tx1"/>
                          </a:solidFill>
                          <a:latin typeface="+mn-lt"/>
                          <a:ea typeface="+mn-ea"/>
                          <a:cs typeface="+mn-cs"/>
                        </a:rPr>
                      </a:br>
                      <a:r>
                        <a:rPr kumimoji="0" lang="pl-PL" sz="1800" b="1" kern="1200" baseline="0" dirty="0" smtClean="0">
                          <a:solidFill>
                            <a:schemeClr val="tx1"/>
                          </a:solidFill>
                          <a:latin typeface="+mn-lt"/>
                          <a:ea typeface="+mn-ea"/>
                          <a:cs typeface="+mn-cs"/>
                        </a:rPr>
                        <a:t>i interpretowanie reprezentacji</a:t>
                      </a:r>
                      <a:endParaRPr lang="pl-PL" dirty="0"/>
                    </a:p>
                  </a:txBody>
                  <a:tcPr/>
                </a:tc>
                <a:tc>
                  <a:txBody>
                    <a:bodyPr/>
                    <a:lstStyle/>
                    <a:p>
                      <a:pPr algn="ctr"/>
                      <a:r>
                        <a:rPr kumimoji="0" lang="pl-PL" sz="1800" b="1" kern="1200" baseline="0" dirty="0" smtClean="0">
                          <a:solidFill>
                            <a:schemeClr val="tx1"/>
                          </a:solidFill>
                          <a:latin typeface="+mn-lt"/>
                          <a:ea typeface="+mn-ea"/>
                          <a:cs typeface="+mn-cs"/>
                        </a:rPr>
                        <a:t>Rozumowanie  </a:t>
                      </a:r>
                      <a:br>
                        <a:rPr kumimoji="0" lang="pl-PL" sz="1800" b="1" kern="1200" baseline="0" dirty="0" smtClean="0">
                          <a:solidFill>
                            <a:schemeClr val="tx1"/>
                          </a:solidFill>
                          <a:latin typeface="+mn-lt"/>
                          <a:ea typeface="+mn-ea"/>
                          <a:cs typeface="+mn-cs"/>
                        </a:rPr>
                      </a:br>
                      <a:r>
                        <a:rPr kumimoji="0" lang="pl-PL" sz="1800" b="1" kern="1200" baseline="0" dirty="0" smtClean="0">
                          <a:solidFill>
                            <a:schemeClr val="tx1"/>
                          </a:solidFill>
                          <a:latin typeface="+mn-lt"/>
                          <a:ea typeface="+mn-ea"/>
                          <a:cs typeface="+mn-cs"/>
                        </a:rPr>
                        <a:t>i argumentacja</a:t>
                      </a:r>
                      <a:endParaRPr lang="pl-PL" dirty="0"/>
                    </a:p>
                  </a:txBody>
                  <a:tcPr/>
                </a:tc>
              </a:tr>
              <a:tr h="824970">
                <a:tc>
                  <a:txBody>
                    <a:bodyPr/>
                    <a:lstStyle/>
                    <a:p>
                      <a:pPr algn="ctr"/>
                      <a:r>
                        <a:rPr lang="pl-PL" b="1" dirty="0" smtClean="0"/>
                        <a:t>54%</a:t>
                      </a:r>
                      <a:endParaRPr lang="pl-PL" b="1" dirty="0"/>
                    </a:p>
                  </a:txBody>
                  <a:tcPr/>
                </a:tc>
                <a:tc>
                  <a:txBody>
                    <a:bodyPr/>
                    <a:lstStyle/>
                    <a:p>
                      <a:pPr algn="ctr"/>
                      <a:r>
                        <a:rPr lang="pl-PL" b="1" dirty="0" smtClean="0"/>
                        <a:t>49%</a:t>
                      </a:r>
                      <a:endParaRPr lang="pl-PL" b="1" dirty="0"/>
                    </a:p>
                  </a:txBody>
                  <a:tcPr/>
                </a:tc>
                <a:tc>
                  <a:txBody>
                    <a:bodyPr/>
                    <a:lstStyle/>
                    <a:p>
                      <a:pPr algn="ctr"/>
                      <a:r>
                        <a:rPr lang="pl-PL" b="1" dirty="0" smtClean="0"/>
                        <a:t>44%</a:t>
                      </a:r>
                      <a:endParaRPr lang="pl-PL" b="1" dirty="0"/>
                    </a:p>
                  </a:txBody>
                  <a:tcPr/>
                </a:tc>
                <a:tc>
                  <a:txBody>
                    <a:bodyPr/>
                    <a:lstStyle/>
                    <a:p>
                      <a:pPr algn="ctr"/>
                      <a:r>
                        <a:rPr lang="pl-PL" b="1" dirty="0" smtClean="0"/>
                        <a:t>39%</a:t>
                      </a:r>
                      <a:endParaRPr lang="pl-PL" b="1" dirty="0"/>
                    </a:p>
                  </a:txBody>
                  <a:tcPr/>
                </a:tc>
              </a:tr>
            </a:tbl>
          </a:graphicData>
        </a:graphic>
      </p:graphicFrame>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32</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704088"/>
            <a:ext cx="10972800" cy="303445"/>
          </a:xfrm>
        </p:spPr>
        <p:txBody>
          <a:bodyPr>
            <a:normAutofit fontScale="90000"/>
          </a:bodyPr>
          <a:lstStyle/>
          <a:p>
            <a:endParaRPr lang="pl-PL" dirty="0"/>
          </a:p>
        </p:txBody>
      </p:sp>
      <p:sp>
        <p:nvSpPr>
          <p:cNvPr id="3" name="Symbol zastępczy zawartości 2"/>
          <p:cNvSpPr>
            <a:spLocks noGrp="1"/>
          </p:cNvSpPr>
          <p:nvPr>
            <p:ph idx="1"/>
          </p:nvPr>
        </p:nvSpPr>
        <p:spPr>
          <a:xfrm>
            <a:off x="609600" y="1075267"/>
            <a:ext cx="10972800" cy="5249333"/>
          </a:xfrm>
        </p:spPr>
        <p:txBody>
          <a:bodyPr>
            <a:normAutofit/>
          </a:bodyPr>
          <a:lstStyle/>
          <a:p>
            <a:r>
              <a:rPr lang="pl-PL" dirty="0" smtClean="0">
                <a:solidFill>
                  <a:srgbClr val="00B050"/>
                </a:solidFill>
              </a:rPr>
              <a:t>Poziom wykonania wszystkich zadań</a:t>
            </a:r>
            <a:r>
              <a:rPr lang="pl-PL" dirty="0" smtClean="0"/>
              <a:t> z tegorocznego arkusza zastosowanego na egzaminie ósmoklasisty wynosi </a:t>
            </a:r>
            <a:r>
              <a:rPr lang="pl-PL" b="1" dirty="0" smtClean="0"/>
              <a:t>45% </a:t>
            </a:r>
            <a:r>
              <a:rPr lang="pl-PL" dirty="0" smtClean="0">
                <a:solidFill>
                  <a:srgbClr val="FF0000"/>
                </a:solidFill>
              </a:rPr>
              <a:t>(46% w woj.). </a:t>
            </a:r>
            <a:r>
              <a:rPr lang="pl-PL" dirty="0" smtClean="0"/>
              <a:t>Jest on zróżnicowany i dla </a:t>
            </a:r>
            <a:r>
              <a:rPr lang="pl-PL" dirty="0" smtClean="0">
                <a:solidFill>
                  <a:srgbClr val="00B050"/>
                </a:solidFill>
              </a:rPr>
              <a:t>ZZ </a:t>
            </a:r>
            <a:r>
              <a:rPr lang="pl-PL" dirty="0" smtClean="0"/>
              <a:t>przyjmuje wartości od </a:t>
            </a:r>
            <a:r>
              <a:rPr lang="pl-PL" b="1" dirty="0" smtClean="0"/>
              <a:t>33% </a:t>
            </a:r>
            <a:r>
              <a:rPr lang="pl-PL" dirty="0" smtClean="0"/>
              <a:t>(</a:t>
            </a:r>
            <a:r>
              <a:rPr lang="pl-PL" dirty="0" smtClean="0">
                <a:solidFill>
                  <a:srgbClr val="FF0000"/>
                </a:solidFill>
              </a:rPr>
              <a:t>32%</a:t>
            </a:r>
            <a:r>
              <a:rPr lang="pl-PL" dirty="0" smtClean="0"/>
              <a:t>) do </a:t>
            </a:r>
            <a:r>
              <a:rPr lang="pl-PL" b="1" dirty="0" smtClean="0"/>
              <a:t>82%, </a:t>
            </a:r>
            <a:r>
              <a:rPr lang="pl-PL" dirty="0" smtClean="0"/>
              <a:t>a dla </a:t>
            </a:r>
            <a:r>
              <a:rPr lang="pl-PL" dirty="0" smtClean="0">
                <a:solidFill>
                  <a:srgbClr val="00B050"/>
                </a:solidFill>
              </a:rPr>
              <a:t>ZO</a:t>
            </a:r>
            <a:r>
              <a:rPr lang="pl-PL" dirty="0" smtClean="0"/>
              <a:t>– od </a:t>
            </a:r>
            <a:r>
              <a:rPr lang="pl-PL" b="1" dirty="0" smtClean="0"/>
              <a:t>24% </a:t>
            </a:r>
            <a:r>
              <a:rPr lang="pl-PL" dirty="0" smtClean="0"/>
              <a:t>(</a:t>
            </a:r>
            <a:r>
              <a:rPr lang="pl-PL" dirty="0" smtClean="0">
                <a:solidFill>
                  <a:srgbClr val="FF0000"/>
                </a:solidFill>
              </a:rPr>
              <a:t>25%</a:t>
            </a:r>
            <a:r>
              <a:rPr lang="pl-PL" dirty="0" smtClean="0"/>
              <a:t>) do </a:t>
            </a:r>
            <a:r>
              <a:rPr lang="pl-PL" b="1" dirty="0" smtClean="0"/>
              <a:t>69% </a:t>
            </a:r>
            <a:r>
              <a:rPr lang="pl-PL" dirty="0" smtClean="0"/>
              <a:t>(</a:t>
            </a:r>
            <a:r>
              <a:rPr lang="pl-PL" dirty="0" smtClean="0">
                <a:solidFill>
                  <a:srgbClr val="FF0000"/>
                </a:solidFill>
              </a:rPr>
              <a:t>70%</a:t>
            </a:r>
            <a:r>
              <a:rPr lang="pl-PL" dirty="0" smtClean="0"/>
              <a:t>). Na egzaminie sprawdzany </a:t>
            </a:r>
            <a:r>
              <a:rPr lang="pl-PL" dirty="0" smtClean="0">
                <a:solidFill>
                  <a:srgbClr val="00B050"/>
                </a:solidFill>
              </a:rPr>
              <a:t>był szeroki zakres zagadnień z podstawy programowej</a:t>
            </a:r>
            <a:r>
              <a:rPr lang="pl-PL" dirty="0" smtClean="0"/>
              <a:t> – od działań na liczbach naturalnych (np. zadania 2., 5.), potęgach (zadanie 3.), pierwiastkach (zadanie 4.), poprzez stosowanie podziału proporcjonalnego (zadanie 6.), obliczanie średniej arytmetycznej (zadanie 7.), wykonywanie działań na wyrażeniach algebraicznych (zadania 8., 10.), po szereg zagadnień </a:t>
            </a:r>
            <a:br>
              <a:rPr lang="pl-PL" dirty="0" smtClean="0"/>
            </a:br>
            <a:r>
              <a:rPr lang="pl-PL" dirty="0" smtClean="0"/>
              <a:t>z zakresu geometrii płaskiej (zadania 9., 10., 11., 12., 13., 20., 21.) oraz przestrzennej (zadania 14., 15.). Wiele zadań wymagało budowania modelu matematycznego, w których problem do rozwiązania osadzony był </a:t>
            </a:r>
            <a:br>
              <a:rPr lang="pl-PL" dirty="0" smtClean="0"/>
            </a:br>
            <a:r>
              <a:rPr lang="pl-PL" dirty="0" smtClean="0"/>
              <a:t>w kontekście praktycznym (zadania 1., 5., 6., 7., 14., 16., 17., 18., 19., 20.).</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33</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704088"/>
            <a:ext cx="10972800" cy="294979"/>
          </a:xfrm>
        </p:spPr>
        <p:txBody>
          <a:bodyPr>
            <a:normAutofit fontScale="90000"/>
          </a:bodyPr>
          <a:lstStyle/>
          <a:p>
            <a:endParaRPr lang="pl-PL" dirty="0"/>
          </a:p>
        </p:txBody>
      </p:sp>
      <p:sp>
        <p:nvSpPr>
          <p:cNvPr id="3" name="Symbol zastępczy zawartości 2"/>
          <p:cNvSpPr>
            <a:spLocks noGrp="1"/>
          </p:cNvSpPr>
          <p:nvPr>
            <p:ph idx="1"/>
          </p:nvPr>
        </p:nvSpPr>
        <p:spPr>
          <a:xfrm>
            <a:off x="609600" y="1109133"/>
            <a:ext cx="10972800" cy="5215467"/>
          </a:xfrm>
        </p:spPr>
        <p:txBody>
          <a:bodyPr>
            <a:normAutofit lnSpcReduction="10000"/>
          </a:bodyPr>
          <a:lstStyle/>
          <a:p>
            <a:pPr algn="just"/>
            <a:r>
              <a:rPr lang="pl-PL" dirty="0" smtClean="0">
                <a:solidFill>
                  <a:srgbClr val="00B050"/>
                </a:solidFill>
              </a:rPr>
              <a:t>Zadania sformułowane w typowy sposób</a:t>
            </a:r>
            <a:r>
              <a:rPr lang="pl-PL" dirty="0" smtClean="0"/>
              <a:t>, w których problem do rozwiązania nie wymagał wykorzystania różnych umiejętności, </a:t>
            </a:r>
            <a:r>
              <a:rPr lang="pl-PL" dirty="0" smtClean="0">
                <a:solidFill>
                  <a:srgbClr val="FF0000"/>
                </a:solidFill>
              </a:rPr>
              <a:t>były łatwiejsze </a:t>
            </a:r>
            <a:r>
              <a:rPr lang="pl-PL" dirty="0" smtClean="0"/>
              <a:t>od tych, których </a:t>
            </a:r>
            <a:r>
              <a:rPr lang="pl-PL" dirty="0" smtClean="0">
                <a:solidFill>
                  <a:srgbClr val="FF0000"/>
                </a:solidFill>
              </a:rPr>
              <a:t>rozwiązania były wieloetapowe i wymagały łączenia </a:t>
            </a:r>
            <a:r>
              <a:rPr lang="pl-PL" dirty="0" err="1" smtClean="0">
                <a:solidFill>
                  <a:srgbClr val="FF0000"/>
                </a:solidFill>
              </a:rPr>
              <a:t>wiedzy</a:t>
            </a:r>
            <a:r>
              <a:rPr lang="pl-PL" dirty="0" smtClean="0">
                <a:solidFill>
                  <a:srgbClr val="FF0000"/>
                </a:solidFill>
              </a:rPr>
              <a:t> </a:t>
            </a:r>
            <a:br>
              <a:rPr lang="pl-PL" dirty="0" smtClean="0">
                <a:solidFill>
                  <a:srgbClr val="FF0000"/>
                </a:solidFill>
              </a:rPr>
            </a:br>
            <a:r>
              <a:rPr lang="pl-PL" dirty="0" smtClean="0">
                <a:solidFill>
                  <a:srgbClr val="FF0000"/>
                </a:solidFill>
              </a:rPr>
              <a:t>i umiejętności z różnych działów matematyki</a:t>
            </a:r>
            <a:r>
              <a:rPr lang="pl-PL" dirty="0" smtClean="0"/>
              <a:t>. Zagadnienia, których rozwiązanie sprowadzało się do </a:t>
            </a:r>
            <a:r>
              <a:rPr lang="pl-PL" dirty="0" smtClean="0">
                <a:solidFill>
                  <a:srgbClr val="00B050"/>
                </a:solidFill>
              </a:rPr>
              <a:t>operowania wyrażeniami arytmetycznymi</a:t>
            </a:r>
            <a:r>
              <a:rPr lang="pl-PL" dirty="0" smtClean="0"/>
              <a:t>, były łatwiejsze od tych, które wymagały </a:t>
            </a:r>
            <a:r>
              <a:rPr lang="pl-PL" dirty="0" smtClean="0">
                <a:solidFill>
                  <a:srgbClr val="FF0000"/>
                </a:solidFill>
              </a:rPr>
              <a:t>tworzenia i przekształcania wyrażeń algebraicznych czy też dostrzegania zależności</a:t>
            </a:r>
            <a:r>
              <a:rPr lang="pl-PL" dirty="0" smtClean="0"/>
              <a:t>, co było szczególnie widoczne na przykładzie zadań odnoszących się do zagadnień z geometrii. Na podkreślenie zasługuje fakt, że </a:t>
            </a:r>
            <a:r>
              <a:rPr lang="pl-PL" dirty="0" smtClean="0">
                <a:solidFill>
                  <a:srgbClr val="00B050"/>
                </a:solidFill>
              </a:rPr>
              <a:t>ósmoklasiści stosują różne, nieszablonowe metody rozwiązywania problemów</a:t>
            </a:r>
            <a:r>
              <a:rPr lang="pl-PL" dirty="0" smtClean="0"/>
              <a:t>. Pojawiające się w pracach błędy to </a:t>
            </a:r>
            <a:r>
              <a:rPr lang="pl-PL" dirty="0" smtClean="0">
                <a:solidFill>
                  <a:srgbClr val="FF0000"/>
                </a:solidFill>
              </a:rPr>
              <a:t>błędy zarówno rachunkowe, jak i wynikające z zastosowania</a:t>
            </a:r>
            <a:endParaRPr lang="pl-PL" b="1" i="1" dirty="0" smtClean="0">
              <a:solidFill>
                <a:srgbClr val="FF0000"/>
              </a:solidFill>
            </a:endParaRPr>
          </a:p>
          <a:p>
            <a:pPr algn="just">
              <a:buNone/>
            </a:pPr>
            <a:r>
              <a:rPr lang="pl-PL" dirty="0" smtClean="0">
                <a:solidFill>
                  <a:srgbClr val="FF0000"/>
                </a:solidFill>
              </a:rPr>
              <a:t>  metody rozwiązania, czy też takie, których źródłem jest nieuważna analiza treści zadania albo polecenia.</a:t>
            </a:r>
            <a:endParaRPr lang="pl-PL" dirty="0">
              <a:solidFill>
                <a:srgbClr val="FF0000"/>
              </a:solidFill>
            </a:endParaRPr>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34</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77334" y="340021"/>
            <a:ext cx="10972800" cy="853779"/>
          </a:xfrm>
        </p:spPr>
        <p:txBody>
          <a:bodyPr/>
          <a:lstStyle/>
          <a:p>
            <a:r>
              <a:rPr lang="pl-PL" dirty="0" smtClean="0"/>
              <a:t>Zadanie najłatwiejsze (82%) </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35</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393171" y="1278467"/>
            <a:ext cx="10092266" cy="5046133"/>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799382" y="419417"/>
            <a:ext cx="10972800" cy="1143000"/>
          </a:xfrm>
        </p:spPr>
        <p:txBody>
          <a:bodyPr/>
          <a:lstStyle/>
          <a:p>
            <a:r>
              <a:rPr lang="pl-PL" dirty="0" smtClean="0"/>
              <a:t>Sprawdzane umiejętności – zad.5.</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36</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512652" y="2265871"/>
            <a:ext cx="11476088" cy="3015456"/>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3600" dirty="0" smtClean="0"/>
              <a:t>Zadanie najtrudniejsze (20.)– poziom wykonania 24% </a:t>
            </a:r>
            <a:r>
              <a:rPr lang="pl-PL" sz="3600" dirty="0" smtClean="0">
                <a:solidFill>
                  <a:srgbClr val="FF0000"/>
                </a:solidFill>
              </a:rPr>
              <a:t>(25%)</a:t>
            </a:r>
            <a:endParaRPr lang="pl-PL" sz="3600" dirty="0">
              <a:solidFill>
                <a:srgbClr val="FF0000"/>
              </a:solidFill>
            </a:endParaRPr>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37</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
        <p:nvSpPr>
          <p:cNvPr id="6" name="Prostokąt 5"/>
          <p:cNvSpPr/>
          <p:nvPr/>
        </p:nvSpPr>
        <p:spPr>
          <a:xfrm>
            <a:off x="1159932" y="3251200"/>
            <a:ext cx="2404533" cy="1574801"/>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p>
        </p:txBody>
      </p:sp>
      <p:cxnSp>
        <p:nvCxnSpPr>
          <p:cNvPr id="8" name="Łącznik prosty 7"/>
          <p:cNvCxnSpPr/>
          <p:nvPr/>
        </p:nvCxnSpPr>
        <p:spPr>
          <a:xfrm flipH="1">
            <a:off x="1989667" y="3259666"/>
            <a:ext cx="16933" cy="15663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Łącznik prosty 9"/>
          <p:cNvCxnSpPr>
            <a:endCxn id="6" idx="3"/>
          </p:cNvCxnSpPr>
          <p:nvPr/>
        </p:nvCxnSpPr>
        <p:spPr>
          <a:xfrm>
            <a:off x="1981200" y="4030133"/>
            <a:ext cx="1583265" cy="8468"/>
          </a:xfrm>
          <a:prstGeom prst="line">
            <a:avLst/>
          </a:prstGeom>
        </p:spPr>
        <p:style>
          <a:lnRef idx="1">
            <a:schemeClr val="accent1"/>
          </a:lnRef>
          <a:fillRef idx="0">
            <a:schemeClr val="accent1"/>
          </a:fillRef>
          <a:effectRef idx="0">
            <a:schemeClr val="accent1"/>
          </a:effectRef>
          <a:fontRef idx="minor">
            <a:schemeClr val="tx1"/>
          </a:fontRef>
        </p:style>
      </p:cxnSp>
      <p:pic>
        <p:nvPicPr>
          <p:cNvPr id="3075" name="Picture 3"/>
          <p:cNvPicPr>
            <a:picLocks noGrp="1" noChangeAspect="1" noChangeArrowheads="1"/>
          </p:cNvPicPr>
          <p:nvPr>
            <p:ph idx="1"/>
          </p:nvPr>
        </p:nvPicPr>
        <p:blipFill>
          <a:blip r:embed="rId2" cstate="print"/>
          <a:srcRect/>
          <a:stretch>
            <a:fillRect/>
          </a:stretch>
        </p:blipFill>
        <p:spPr bwMode="auto">
          <a:xfrm>
            <a:off x="584200" y="2152246"/>
            <a:ext cx="10972800" cy="3786996"/>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35000" y="356954"/>
            <a:ext cx="10972800" cy="354245"/>
          </a:xfrm>
        </p:spPr>
        <p:txBody>
          <a:bodyPr>
            <a:normAutofit fontScale="90000"/>
          </a:bodyPr>
          <a:lstStyle/>
          <a:p>
            <a:endParaRPr lang="pl-PL" dirty="0"/>
          </a:p>
        </p:txBody>
      </p:sp>
      <p:graphicFrame>
        <p:nvGraphicFramePr>
          <p:cNvPr id="6" name="Symbol zastępczy zawartości 5"/>
          <p:cNvGraphicFramePr>
            <a:graphicFrameLocks noGrp="1"/>
          </p:cNvGraphicFramePr>
          <p:nvPr>
            <p:ph idx="1"/>
          </p:nvPr>
        </p:nvGraphicFramePr>
        <p:xfrm>
          <a:off x="609600" y="948267"/>
          <a:ext cx="10972800" cy="5728392"/>
        </p:xfrm>
        <a:graphic>
          <a:graphicData uri="http://schemas.openxmlformats.org/drawingml/2006/table">
            <a:tbl>
              <a:tblPr firstRow="1" bandRow="1">
                <a:tableStyleId>{8799B23B-EC83-4686-B30A-512413B5E67A}</a:tableStyleId>
              </a:tblPr>
              <a:tblGrid>
                <a:gridCol w="2743200"/>
                <a:gridCol w="2743200"/>
                <a:gridCol w="2743200"/>
                <a:gridCol w="2743200"/>
              </a:tblGrid>
              <a:tr h="56726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pl-PL" sz="1600" b="1" kern="1200" baseline="0" dirty="0" smtClean="0">
                          <a:solidFill>
                            <a:schemeClr val="tx1"/>
                          </a:solidFill>
                          <a:latin typeface="+mn-lt"/>
                          <a:ea typeface="+mn-ea"/>
                          <a:cs typeface="+mn-cs"/>
                        </a:rPr>
                        <a:t>Podstawa programowa 2012 </a:t>
                      </a:r>
                      <a:r>
                        <a:rPr kumimoji="0" lang="pl-PL" sz="1800" b="1" kern="1200" baseline="0" dirty="0" smtClean="0">
                          <a:solidFill>
                            <a:schemeClr val="tx1"/>
                          </a:solidFill>
                          <a:latin typeface="+mn-lt"/>
                          <a:ea typeface="+mn-ea"/>
                          <a:cs typeface="+mn-cs"/>
                        </a:rPr>
                        <a:t>	</a:t>
                      </a:r>
                    </a:p>
                    <a:p>
                      <a:endParaRPr lang="pl-PL" dirty="0"/>
                    </a:p>
                  </a:txBody>
                  <a:tcPr>
                    <a:solidFill>
                      <a:schemeClr val="bg2">
                        <a:lumMod val="75000"/>
                      </a:schemeClr>
                    </a:solidFill>
                  </a:tcPr>
                </a:tc>
                <a:tc>
                  <a:txBody>
                    <a:bodyPr/>
                    <a:lstStyle/>
                    <a:p>
                      <a:endParaRPr lang="pl-PL" dirty="0"/>
                    </a:p>
                  </a:txBody>
                  <a:tcPr>
                    <a:solidFill>
                      <a:schemeClr val="bg2">
                        <a:lumMod val="75000"/>
                      </a:schemeClr>
                    </a:solidFill>
                  </a:tcPr>
                </a:tc>
                <a:tc>
                  <a:txBody>
                    <a:bodyPr/>
                    <a:lstStyle/>
                    <a:p>
                      <a:r>
                        <a:rPr kumimoji="0" lang="pl-PL" sz="1600" b="1" kern="1200" baseline="0" dirty="0" smtClean="0">
                          <a:solidFill>
                            <a:schemeClr val="tx1"/>
                          </a:solidFill>
                          <a:latin typeface="+mn-lt"/>
                          <a:ea typeface="+mn-ea"/>
                          <a:cs typeface="+mn-cs"/>
                        </a:rPr>
                        <a:t>Podstawa programowa 2017 </a:t>
                      </a:r>
                      <a:r>
                        <a:rPr kumimoji="0" lang="pl-PL" sz="1800" b="1" kern="1200" baseline="0" dirty="0" smtClean="0">
                          <a:solidFill>
                            <a:schemeClr val="tx1"/>
                          </a:solidFill>
                          <a:latin typeface="+mn-lt"/>
                          <a:ea typeface="+mn-ea"/>
                          <a:cs typeface="+mn-cs"/>
                        </a:rPr>
                        <a:t>	</a:t>
                      </a:r>
                    </a:p>
                  </a:txBody>
                  <a:tcPr>
                    <a:solidFill>
                      <a:schemeClr val="accent5">
                        <a:lumMod val="60000"/>
                        <a:lumOff val="40000"/>
                      </a:schemeClr>
                    </a:solidFill>
                  </a:tcPr>
                </a:tc>
                <a:tc>
                  <a:txBody>
                    <a:bodyPr/>
                    <a:lstStyle/>
                    <a:p>
                      <a:endParaRPr lang="pl-PL" dirty="0"/>
                    </a:p>
                  </a:txBody>
                  <a:tcPr>
                    <a:solidFill>
                      <a:schemeClr val="accent5">
                        <a:lumMod val="60000"/>
                        <a:lumOff val="40000"/>
                      </a:schemeClr>
                    </a:solidFill>
                  </a:tcPr>
                </a:tc>
              </a:tr>
              <a:tr h="521546">
                <a:tc>
                  <a:txBody>
                    <a:bodyPr/>
                    <a:lstStyle/>
                    <a:p>
                      <a:r>
                        <a:rPr kumimoji="0" lang="pl-PL" sz="1800" b="1" kern="1200" baseline="0" dirty="0" smtClean="0">
                          <a:solidFill>
                            <a:schemeClr val="tx1"/>
                          </a:solidFill>
                          <a:latin typeface="+mn-lt"/>
                          <a:ea typeface="+mn-ea"/>
                          <a:cs typeface="+mn-cs"/>
                        </a:rPr>
                        <a:t>Wymaganie ogólne 		 	</a:t>
                      </a:r>
                    </a:p>
                  </a:txBody>
                  <a:tcPr/>
                </a:tc>
                <a:tc>
                  <a:txBody>
                    <a:bodyPr/>
                    <a:lstStyle/>
                    <a:p>
                      <a:r>
                        <a:rPr kumimoji="0" lang="pl-PL" sz="1800" b="1" kern="1200" baseline="0" dirty="0" smtClean="0">
                          <a:solidFill>
                            <a:schemeClr val="tx1"/>
                          </a:solidFill>
                          <a:latin typeface="+mn-lt"/>
                          <a:ea typeface="+mn-ea"/>
                          <a:cs typeface="+mn-cs"/>
                        </a:rPr>
                        <a:t>Wymagania szczegółowe </a:t>
                      </a:r>
                      <a:endParaRPr lang="pl-PL" dirty="0"/>
                    </a:p>
                  </a:txBody>
                  <a:tcPr/>
                </a:tc>
                <a:tc>
                  <a:txBody>
                    <a:bodyPr/>
                    <a:lstStyle/>
                    <a:p>
                      <a:r>
                        <a:rPr lang="pl-PL" b="1" dirty="0" smtClean="0"/>
                        <a:t>Wymaganie ogólne</a:t>
                      </a:r>
                      <a:endParaRPr lang="pl-PL" b="1" dirty="0"/>
                    </a:p>
                  </a:txBody>
                  <a:tcPr/>
                </a:tc>
                <a:tc>
                  <a:txBody>
                    <a:bodyPr/>
                    <a:lstStyle/>
                    <a:p>
                      <a:r>
                        <a:rPr lang="pl-PL" b="1" dirty="0" smtClean="0"/>
                        <a:t>Wymaganie szczegółowe</a:t>
                      </a:r>
                      <a:endParaRPr lang="pl-PL" b="1" dirty="0"/>
                    </a:p>
                  </a:txBody>
                  <a:tcPr/>
                </a:tc>
              </a:tr>
              <a:tr h="3930072">
                <a:tc>
                  <a:txBody>
                    <a:bodyPr/>
                    <a:lstStyle/>
                    <a:p>
                      <a:r>
                        <a:rPr kumimoji="0" lang="pl-PL" sz="1800" kern="1200" baseline="0" dirty="0" smtClean="0">
                          <a:solidFill>
                            <a:schemeClr val="tx1"/>
                          </a:solidFill>
                          <a:latin typeface="+mn-lt"/>
                          <a:ea typeface="+mn-ea"/>
                          <a:cs typeface="+mn-cs"/>
                        </a:rPr>
                        <a:t>IV. Rozumowanie i tworzenie strategii. 	</a:t>
                      </a:r>
                    </a:p>
                  </a:txBody>
                  <a:tcPr/>
                </a:tc>
                <a:tc>
                  <a:txBody>
                    <a:bodyPr/>
                    <a:lstStyle/>
                    <a:p>
                      <a:r>
                        <a:rPr kumimoji="0" lang="pl-PL" sz="1400" kern="1200" baseline="0" dirty="0" smtClean="0">
                          <a:solidFill>
                            <a:schemeClr val="tx1"/>
                          </a:solidFill>
                          <a:latin typeface="+mn-lt"/>
                          <a:ea typeface="+mn-ea"/>
                          <a:cs typeface="+mn-cs"/>
                        </a:rPr>
                        <a:t>11. Obliczenia w geometrii. Uczeń: </a:t>
                      </a:r>
                    </a:p>
                    <a:p>
                      <a:r>
                        <a:rPr kumimoji="0" lang="pl-PL" sz="1400" kern="1200" baseline="0" dirty="0" smtClean="0">
                          <a:solidFill>
                            <a:schemeClr val="tx1"/>
                          </a:solidFill>
                          <a:latin typeface="+mn-lt"/>
                          <a:ea typeface="+mn-ea"/>
                          <a:cs typeface="+mn-cs"/>
                        </a:rPr>
                        <a:t>2) oblicza pola: kwadratu, prostokąta, rombu, równoległoboku, trójkąta, trapezu przedstawionych na rysunku (w tym na własnym rysunku pomocniczym) oraz w sytuacjach praktycznych. </a:t>
                      </a:r>
                    </a:p>
                    <a:p>
                      <a:r>
                        <a:rPr kumimoji="0" lang="pl-PL" sz="1400" kern="1200" baseline="0" dirty="0" smtClean="0">
                          <a:solidFill>
                            <a:schemeClr val="tx1"/>
                          </a:solidFill>
                          <a:latin typeface="+mn-lt"/>
                          <a:ea typeface="+mn-ea"/>
                          <a:cs typeface="+mn-cs"/>
                        </a:rPr>
                        <a:t>6. Elementy algebry. Uczeń: </a:t>
                      </a:r>
                    </a:p>
                    <a:p>
                      <a:r>
                        <a:rPr kumimoji="0" lang="pl-PL" sz="1400" kern="1200" baseline="0" dirty="0" smtClean="0">
                          <a:solidFill>
                            <a:schemeClr val="tx1"/>
                          </a:solidFill>
                          <a:latin typeface="+mn-lt"/>
                          <a:ea typeface="+mn-ea"/>
                          <a:cs typeface="+mn-cs"/>
                        </a:rPr>
                        <a:t>2) stosuje oznaczenia literowe nieznanych wielkości liczbowych i zapisuje proste wyrażenie algebraiczne na podstawie informacji osadzonych w kontekście praktycznym. 	</a:t>
                      </a:r>
                    </a:p>
                  </a:txBody>
                  <a:tcPr/>
                </a:tc>
                <a:tc>
                  <a:txBody>
                    <a:bodyPr/>
                    <a:lstStyle/>
                    <a:p>
                      <a:r>
                        <a:rPr kumimoji="0" lang="pl-PL" sz="1400" kern="1200" baseline="0" dirty="0" smtClean="0">
                          <a:solidFill>
                            <a:schemeClr val="tx1"/>
                          </a:solidFill>
                          <a:latin typeface="+mn-lt"/>
                          <a:ea typeface="+mn-ea"/>
                          <a:cs typeface="+mn-cs"/>
                        </a:rPr>
                        <a:t>IV. Rozumowanie i argumentacja. </a:t>
                      </a:r>
                    </a:p>
                    <a:p>
                      <a:r>
                        <a:rPr kumimoji="0" lang="pl-PL" sz="1400" kern="1200" baseline="0" dirty="0" smtClean="0">
                          <a:solidFill>
                            <a:schemeClr val="tx1"/>
                          </a:solidFill>
                          <a:latin typeface="+mn-lt"/>
                          <a:ea typeface="+mn-ea"/>
                          <a:cs typeface="+mn-cs"/>
                        </a:rPr>
                        <a:t>3. Stosowanie strategii wynikającej z treści zadania, tworzenie strategii rozwiązania problemu, również w rozwiązaniach wieloetapowych oraz takich, które wymagają umiejętności łączenia </a:t>
                      </a:r>
                      <a:r>
                        <a:rPr kumimoji="0" lang="pl-PL" sz="1400" kern="1200" baseline="0" dirty="0" err="1" smtClean="0">
                          <a:solidFill>
                            <a:schemeClr val="tx1"/>
                          </a:solidFill>
                          <a:latin typeface="+mn-lt"/>
                          <a:ea typeface="+mn-ea"/>
                          <a:cs typeface="+mn-cs"/>
                        </a:rPr>
                        <a:t>wiedzy</a:t>
                      </a:r>
                      <a:r>
                        <a:rPr kumimoji="0" lang="pl-PL" sz="1400" kern="1200" baseline="0" dirty="0" smtClean="0">
                          <a:solidFill>
                            <a:schemeClr val="tx1"/>
                          </a:solidFill>
                          <a:latin typeface="+mn-lt"/>
                          <a:ea typeface="+mn-ea"/>
                          <a:cs typeface="+mn-cs"/>
                        </a:rPr>
                        <a:t> z różnych działów matematyki. 	</a:t>
                      </a:r>
                    </a:p>
                  </a:txBody>
                  <a:tcPr/>
                </a:tc>
                <a:tc>
                  <a:txBody>
                    <a:bodyPr/>
                    <a:lstStyle/>
                    <a:p>
                      <a:r>
                        <a:rPr kumimoji="0" lang="pl-PL" sz="1400" kern="1200" baseline="0" dirty="0" smtClean="0">
                          <a:solidFill>
                            <a:schemeClr val="tx1"/>
                          </a:solidFill>
                          <a:latin typeface="+mn-lt"/>
                          <a:ea typeface="+mn-ea"/>
                          <a:cs typeface="+mn-cs"/>
                        </a:rPr>
                        <a:t>KLASY VII I VIII </a:t>
                      </a:r>
                    </a:p>
                    <a:p>
                      <a:r>
                        <a:rPr kumimoji="0" lang="pl-PL" sz="1400" kern="1200" baseline="0" dirty="0" smtClean="0">
                          <a:solidFill>
                            <a:schemeClr val="tx1"/>
                          </a:solidFill>
                          <a:latin typeface="+mn-lt"/>
                          <a:ea typeface="+mn-ea"/>
                          <a:cs typeface="+mn-cs"/>
                        </a:rPr>
                        <a:t>IX. Wielokąty. Uczeń: </a:t>
                      </a:r>
                    </a:p>
                    <a:p>
                      <a:r>
                        <a:rPr kumimoji="0" lang="pl-PL" sz="1400" kern="1200" baseline="0" dirty="0" smtClean="0">
                          <a:solidFill>
                            <a:schemeClr val="tx1"/>
                          </a:solidFill>
                          <a:latin typeface="+mn-lt"/>
                          <a:ea typeface="+mn-ea"/>
                          <a:cs typeface="+mn-cs"/>
                        </a:rPr>
                        <a:t>2) stosuje wzory na pole trójkąta, prostokąta, kwadratu, równoległoboku, rombu, trapezu, a także do wyznaczania długości odcinków […]. </a:t>
                      </a:r>
                      <a:r>
                        <a:rPr kumimoji="0" lang="pl-PL" sz="1800" kern="1200" baseline="0" dirty="0" smtClean="0">
                          <a:solidFill>
                            <a:schemeClr val="tx1"/>
                          </a:solidFill>
                          <a:latin typeface="+mn-lt"/>
                          <a:ea typeface="+mn-ea"/>
                          <a:cs typeface="+mn-cs"/>
                        </a:rPr>
                        <a:t>	</a:t>
                      </a:r>
                    </a:p>
                  </a:txBody>
                  <a:tcPr/>
                </a:tc>
              </a:tr>
            </a:tbl>
          </a:graphicData>
        </a:graphic>
      </p:graphicFrame>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38</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382355"/>
            <a:ext cx="10972800" cy="853778"/>
          </a:xfrm>
        </p:spPr>
        <p:txBody>
          <a:bodyPr/>
          <a:lstStyle/>
          <a:p>
            <a:r>
              <a:rPr lang="pl-PL" b="1" dirty="0" smtClean="0"/>
              <a:t>Zasady oceniania</a:t>
            </a:r>
            <a:endParaRPr lang="pl-PL" dirty="0"/>
          </a:p>
        </p:txBody>
      </p:sp>
      <p:sp>
        <p:nvSpPr>
          <p:cNvPr id="3" name="Symbol zastępczy zawartości 2"/>
          <p:cNvSpPr>
            <a:spLocks noGrp="1"/>
          </p:cNvSpPr>
          <p:nvPr>
            <p:ph idx="1"/>
          </p:nvPr>
        </p:nvSpPr>
        <p:spPr>
          <a:xfrm>
            <a:off x="609600" y="1354667"/>
            <a:ext cx="10972800" cy="4969933"/>
          </a:xfrm>
        </p:spPr>
        <p:txBody>
          <a:bodyPr>
            <a:normAutofit fontScale="85000" lnSpcReduction="20000"/>
          </a:bodyPr>
          <a:lstStyle/>
          <a:p>
            <a:r>
              <a:rPr lang="pl-PL" b="1" dirty="0" smtClean="0"/>
              <a:t>3 punkty – pełne rozwiązanie </a:t>
            </a:r>
          </a:p>
          <a:p>
            <a:pPr>
              <a:buNone/>
            </a:pPr>
            <a:r>
              <a:rPr lang="pl-PL" dirty="0" smtClean="0"/>
              <a:t>obliczenie wymiarów działki przed podziałem (50 m, 75 m) </a:t>
            </a:r>
          </a:p>
          <a:p>
            <a:r>
              <a:rPr lang="pl-PL" b="1" dirty="0" smtClean="0"/>
              <a:t>2 punkty </a:t>
            </a:r>
          </a:p>
          <a:p>
            <a:pPr>
              <a:buNone/>
            </a:pPr>
            <a:r>
              <a:rPr lang="pl-PL" dirty="0" smtClean="0"/>
              <a:t>poprawny sposób obliczenia jednego wymiaru prostokąta </a:t>
            </a:r>
          </a:p>
          <a:p>
            <a:r>
              <a:rPr lang="pl-PL" b="1" dirty="0" smtClean="0"/>
              <a:t>1 punkt </a:t>
            </a:r>
          </a:p>
          <a:p>
            <a:pPr>
              <a:buNone/>
            </a:pPr>
            <a:r>
              <a:rPr lang="pl-PL" dirty="0" smtClean="0"/>
              <a:t>ustalenie, że długości wymiarów małej działki pozostają w stosunku 2:1 </a:t>
            </a:r>
          </a:p>
          <a:p>
            <a:pPr>
              <a:buNone/>
            </a:pPr>
            <a:r>
              <a:rPr lang="pl-PL" dirty="0" smtClean="0"/>
              <a:t>lub </a:t>
            </a:r>
          </a:p>
          <a:p>
            <a:pPr>
              <a:buNone/>
            </a:pPr>
            <a:r>
              <a:rPr lang="pl-PL" dirty="0" smtClean="0"/>
              <a:t>ustalenie, że długości wymiarów dużej działki pozostają w stosunku 3:2 </a:t>
            </a:r>
          </a:p>
          <a:p>
            <a:r>
              <a:rPr lang="pl-PL" b="1" dirty="0" smtClean="0"/>
              <a:t>0 punktów </a:t>
            </a:r>
          </a:p>
          <a:p>
            <a:pPr>
              <a:buNone/>
            </a:pPr>
            <a:r>
              <a:rPr lang="pl-PL" dirty="0" smtClean="0"/>
              <a:t>rozwiązanie błędne lub brak rozwiązania </a:t>
            </a:r>
          </a:p>
          <a:p>
            <a:r>
              <a:rPr lang="pl-PL" b="1" dirty="0" smtClean="0"/>
              <a:t>Uwagi: </a:t>
            </a:r>
          </a:p>
          <a:p>
            <a:pPr>
              <a:buNone/>
            </a:pPr>
            <a:r>
              <a:rPr lang="pl-PL" dirty="0" smtClean="0"/>
              <a:t>• Jeżeli uczeń podaje wymiary działki przed podziałem bez przedstawienia sposobu ich obliczenia, to otrzymuje </a:t>
            </a:r>
            <a:r>
              <a:rPr lang="pl-PL" b="1" dirty="0" smtClean="0"/>
              <a:t>1 punkt. </a:t>
            </a:r>
          </a:p>
          <a:p>
            <a:pPr>
              <a:buNone/>
            </a:pPr>
            <a:r>
              <a:rPr lang="pl-PL" dirty="0" smtClean="0"/>
              <a:t>• Nie oceniamy stosowania jednostek. </a:t>
            </a:r>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39</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75733" y="365422"/>
            <a:ext cx="10972800" cy="396579"/>
          </a:xfrm>
        </p:spPr>
        <p:txBody>
          <a:bodyPr>
            <a:normAutofit fontScale="90000"/>
          </a:bodyPr>
          <a:lstStyle/>
          <a:p>
            <a:endParaRPr lang="pl-PL" dirty="0"/>
          </a:p>
        </p:txBody>
      </p:sp>
      <p:sp>
        <p:nvSpPr>
          <p:cNvPr id="3" name="Symbol zastępczy zawartości 2"/>
          <p:cNvSpPr>
            <a:spLocks noGrp="1"/>
          </p:cNvSpPr>
          <p:nvPr>
            <p:ph idx="1"/>
          </p:nvPr>
        </p:nvSpPr>
        <p:spPr>
          <a:xfrm>
            <a:off x="609600" y="567267"/>
            <a:ext cx="10972800" cy="5757333"/>
          </a:xfrm>
        </p:spPr>
        <p:txBody>
          <a:bodyPr/>
          <a:lstStyle/>
          <a:p>
            <a:r>
              <a:rPr lang="pl-PL" dirty="0" smtClean="0"/>
              <a:t>Nieco </a:t>
            </a:r>
            <a:r>
              <a:rPr lang="pl-PL" dirty="0" smtClean="0">
                <a:solidFill>
                  <a:srgbClr val="00B050"/>
                </a:solidFill>
              </a:rPr>
              <a:t>ponad 17% </a:t>
            </a:r>
            <a:r>
              <a:rPr lang="pl-PL" dirty="0" smtClean="0"/>
              <a:t>zdających otrzymało za swoje rozwiązania maksymalną liczbę punktów, czyli </a:t>
            </a:r>
            <a:r>
              <a:rPr lang="pl-PL" dirty="0" smtClean="0">
                <a:solidFill>
                  <a:srgbClr val="00B050"/>
                </a:solidFill>
              </a:rPr>
              <a:t>3</a:t>
            </a:r>
            <a:r>
              <a:rPr lang="pl-PL" dirty="0" smtClean="0"/>
              <a:t>. </a:t>
            </a:r>
          </a:p>
          <a:p>
            <a:r>
              <a:rPr lang="pl-PL" dirty="0" smtClean="0"/>
              <a:t>Prawie </a:t>
            </a:r>
            <a:r>
              <a:rPr lang="pl-PL" dirty="0" smtClean="0">
                <a:solidFill>
                  <a:srgbClr val="00B050"/>
                </a:solidFill>
              </a:rPr>
              <a:t>5%</a:t>
            </a:r>
            <a:r>
              <a:rPr lang="pl-PL" dirty="0" smtClean="0"/>
              <a:t> zdających otrzymało za rozwiązanie </a:t>
            </a:r>
            <a:r>
              <a:rPr lang="pl-PL" dirty="0" smtClean="0">
                <a:solidFill>
                  <a:srgbClr val="00B050"/>
                </a:solidFill>
              </a:rPr>
              <a:t>2 punkty</a:t>
            </a:r>
            <a:r>
              <a:rPr lang="pl-PL" dirty="0" smtClean="0"/>
              <a:t>. Ósmoklasiści zauważyli zależności między długościami boków prostokąta oraz przedstawili poprawny sposób wyznaczenia jednego wymiaru prostokąta i albo na tym zakończyli rozwiązanie, albo popełnili błędy rachunkowe.</a:t>
            </a:r>
          </a:p>
          <a:p>
            <a:r>
              <a:rPr lang="pl-PL" dirty="0" smtClean="0"/>
              <a:t>Niecałe </a:t>
            </a:r>
            <a:r>
              <a:rPr lang="pl-PL" dirty="0" smtClean="0">
                <a:solidFill>
                  <a:srgbClr val="00B050"/>
                </a:solidFill>
              </a:rPr>
              <a:t>10% </a:t>
            </a:r>
            <a:r>
              <a:rPr lang="pl-PL" dirty="0" smtClean="0"/>
              <a:t>zdających otrzymało za rozwiązanie zadania </a:t>
            </a:r>
            <a:r>
              <a:rPr lang="pl-PL" dirty="0" smtClean="0">
                <a:solidFill>
                  <a:srgbClr val="00B050"/>
                </a:solidFill>
              </a:rPr>
              <a:t>1 punkt</a:t>
            </a:r>
            <a:r>
              <a:rPr lang="pl-PL" dirty="0" smtClean="0"/>
              <a:t>. Zauważyli oni zależności między długościami boków małego bądź dużego prostokąta i nie potrafili ich wykorzystać do wyznaczenia długości boków prostokąta. Dwa kolejne przykłady ilustrują tego typu rozwiązania.</a:t>
            </a:r>
          </a:p>
          <a:p>
            <a:r>
              <a:rPr lang="pl-PL" dirty="0" smtClean="0">
                <a:solidFill>
                  <a:srgbClr val="C00000"/>
                </a:solidFill>
              </a:rPr>
              <a:t>Ponad 68% </a:t>
            </a:r>
            <a:r>
              <a:rPr lang="pl-PL" dirty="0" smtClean="0"/>
              <a:t>ósmoklasistów </a:t>
            </a:r>
            <a:r>
              <a:rPr lang="pl-PL" dirty="0" smtClean="0">
                <a:solidFill>
                  <a:srgbClr val="C00000"/>
                </a:solidFill>
              </a:rPr>
              <a:t>nie poradziło </a:t>
            </a:r>
            <a:r>
              <a:rPr lang="pl-PL" dirty="0" smtClean="0"/>
              <a:t>sobie z rozwiązaniem zadania bądź w ogóle nie podjęło takiej próby.</a:t>
            </a:r>
          </a:p>
          <a:p>
            <a:endParaRPr lang="pl-PL" dirty="0" smtClean="0"/>
          </a:p>
          <a:p>
            <a:endParaRPr lang="pl-PL" dirty="0" smtClean="0"/>
          </a:p>
          <a:p>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40</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18067" y="323088"/>
            <a:ext cx="10972800" cy="684445"/>
          </a:xfrm>
        </p:spPr>
        <p:txBody>
          <a:bodyPr>
            <a:normAutofit fontScale="90000"/>
          </a:bodyPr>
          <a:lstStyle/>
          <a:p>
            <a:r>
              <a:rPr lang="pl-PL" dirty="0" smtClean="0"/>
              <a:t>Przykładowe poprawne rozwiązania</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41</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2810933" y="897467"/>
            <a:ext cx="5806713" cy="5427132"/>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43467" y="289222"/>
            <a:ext cx="10972800" cy="811445"/>
          </a:xfrm>
        </p:spPr>
        <p:txBody>
          <a:bodyPr/>
          <a:lstStyle/>
          <a:p>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42</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1924108" y="1125538"/>
            <a:ext cx="8343783" cy="5199062"/>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26533" y="475488"/>
            <a:ext cx="10972800" cy="1143000"/>
          </a:xfrm>
        </p:spPr>
        <p:txBody>
          <a:bodyPr>
            <a:normAutofit fontScale="90000"/>
          </a:bodyPr>
          <a:lstStyle/>
          <a:p>
            <a:r>
              <a:rPr lang="pl-PL" dirty="0" smtClean="0"/>
              <a:t>Wnioski, które wynikają z analiz jakościowych </a:t>
            </a:r>
            <a:br>
              <a:rPr lang="pl-PL" dirty="0" smtClean="0"/>
            </a:br>
            <a:r>
              <a:rPr lang="pl-PL" dirty="0" smtClean="0"/>
              <a:t>i ilościowych wyników tegorocznego egzaminu</a:t>
            </a:r>
            <a:endParaRPr lang="pl-PL" dirty="0"/>
          </a:p>
        </p:txBody>
      </p:sp>
      <p:sp>
        <p:nvSpPr>
          <p:cNvPr id="3" name="Symbol zastępczy zawartości 2"/>
          <p:cNvSpPr>
            <a:spLocks noGrp="1"/>
          </p:cNvSpPr>
          <p:nvPr>
            <p:ph idx="1"/>
          </p:nvPr>
        </p:nvSpPr>
        <p:spPr>
          <a:xfrm>
            <a:off x="609600" y="1591733"/>
            <a:ext cx="10972800" cy="4732867"/>
          </a:xfrm>
        </p:spPr>
        <p:txBody>
          <a:bodyPr>
            <a:normAutofit/>
          </a:bodyPr>
          <a:lstStyle/>
          <a:p>
            <a:pPr algn="just">
              <a:buNone/>
            </a:pPr>
            <a:r>
              <a:rPr lang="pl-PL" dirty="0" smtClean="0"/>
              <a:t>W praktyce szkolnej, zgodnie z założeniami podstawy programowej, wskazane jest:</a:t>
            </a:r>
          </a:p>
          <a:p>
            <a:pPr algn="just"/>
            <a:r>
              <a:rPr lang="pl-PL" dirty="0" smtClean="0"/>
              <a:t>wdrażanie uczniów do </a:t>
            </a:r>
            <a:r>
              <a:rPr lang="pl-PL" dirty="0" smtClean="0">
                <a:solidFill>
                  <a:srgbClr val="FF0000"/>
                </a:solidFill>
              </a:rPr>
              <a:t>przedstawiania danych </a:t>
            </a:r>
            <a:r>
              <a:rPr lang="pl-PL" dirty="0" smtClean="0"/>
              <a:t>z zadania w </a:t>
            </a:r>
            <a:r>
              <a:rPr lang="pl-PL" dirty="0" smtClean="0">
                <a:solidFill>
                  <a:srgbClr val="FF0000"/>
                </a:solidFill>
              </a:rPr>
              <a:t>postaci rysunków, grafów, tabel, diagramów</a:t>
            </a:r>
            <a:r>
              <a:rPr lang="pl-PL" dirty="0" smtClean="0"/>
              <a:t>, które porządkują informacje i ułatwiają dobór odpowiedniej strategii rozwiązania problemu </a:t>
            </a:r>
          </a:p>
          <a:p>
            <a:pPr algn="just"/>
            <a:r>
              <a:rPr lang="pl-PL" dirty="0" smtClean="0"/>
              <a:t> ćwiczenie umiejętności </a:t>
            </a:r>
            <a:r>
              <a:rPr lang="pl-PL" dirty="0" smtClean="0">
                <a:solidFill>
                  <a:srgbClr val="FF0000"/>
                </a:solidFill>
              </a:rPr>
              <a:t>odczytywania informacji przedstawionych w formie rysunków oraz dostrzeganie na ich podstawie różnych zależności </a:t>
            </a:r>
          </a:p>
          <a:p>
            <a:pPr algn="just"/>
            <a:r>
              <a:rPr lang="pl-PL" dirty="0" smtClean="0"/>
              <a:t>ćwiczenie umiejętności </a:t>
            </a:r>
            <a:r>
              <a:rPr lang="pl-PL" dirty="0" smtClean="0">
                <a:solidFill>
                  <a:srgbClr val="FF0000"/>
                </a:solidFill>
              </a:rPr>
              <a:t>budowania figur geometrycznych </a:t>
            </a:r>
            <a:r>
              <a:rPr lang="pl-PL" dirty="0" smtClean="0"/>
              <a:t>zgodnie ze wskazówkami zawartymi w treści zadania, np. wycinanie figur z papieru, budowanie z klocków brył o różnych kształtach, obserwacja brył z różnych perspektyw itp. </a:t>
            </a:r>
          </a:p>
          <a:p>
            <a:endParaRPr lang="pl-PL" dirty="0" smtClean="0"/>
          </a:p>
          <a:p>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43</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704088"/>
            <a:ext cx="10972800" cy="371179"/>
          </a:xfrm>
        </p:spPr>
        <p:txBody>
          <a:bodyPr>
            <a:normAutofit fontScale="90000"/>
          </a:bodyPr>
          <a:lstStyle/>
          <a:p>
            <a:endParaRPr lang="pl-PL" dirty="0"/>
          </a:p>
        </p:txBody>
      </p:sp>
      <p:sp>
        <p:nvSpPr>
          <p:cNvPr id="3" name="Symbol zastępczy zawartości 2"/>
          <p:cNvSpPr>
            <a:spLocks noGrp="1"/>
          </p:cNvSpPr>
          <p:nvPr>
            <p:ph idx="1"/>
          </p:nvPr>
        </p:nvSpPr>
        <p:spPr>
          <a:xfrm>
            <a:off x="609600" y="1109133"/>
            <a:ext cx="10972800" cy="5215467"/>
          </a:xfrm>
        </p:spPr>
        <p:txBody>
          <a:bodyPr/>
          <a:lstStyle/>
          <a:p>
            <a:endParaRPr lang="pl-PL" dirty="0" smtClean="0"/>
          </a:p>
          <a:p>
            <a:r>
              <a:rPr lang="pl-PL" dirty="0" smtClean="0"/>
              <a:t>ćwiczenie umiejętności </a:t>
            </a:r>
            <a:r>
              <a:rPr lang="pl-PL" dirty="0" smtClean="0">
                <a:solidFill>
                  <a:srgbClr val="FF0000"/>
                </a:solidFill>
              </a:rPr>
              <a:t>szacowania wartości różnych wyrażeń arytmetycznych</a:t>
            </a:r>
            <a:r>
              <a:rPr lang="pl-PL" dirty="0" smtClean="0"/>
              <a:t>, a w szczególności takich, które zawierają </a:t>
            </a:r>
            <a:r>
              <a:rPr lang="pl-PL" dirty="0" smtClean="0">
                <a:solidFill>
                  <a:srgbClr val="FF0000"/>
                </a:solidFill>
              </a:rPr>
              <a:t>potęgi i pierwiastki </a:t>
            </a:r>
            <a:r>
              <a:rPr lang="pl-PL" dirty="0" smtClean="0"/>
              <a:t>(np. przybliżanie ich wartości liczbami całkowitymi) </a:t>
            </a:r>
          </a:p>
          <a:p>
            <a:r>
              <a:rPr lang="pl-PL" dirty="0" smtClean="0"/>
              <a:t> ćwiczenie umiejętności rozwiązywania </a:t>
            </a:r>
            <a:r>
              <a:rPr lang="pl-PL" dirty="0" smtClean="0">
                <a:solidFill>
                  <a:srgbClr val="FF0000"/>
                </a:solidFill>
              </a:rPr>
              <a:t>zadań tekstowych </a:t>
            </a:r>
            <a:r>
              <a:rPr lang="pl-PL" dirty="0" smtClean="0"/>
              <a:t>oraz zwracanie uwagi na konieczność dokonywania </a:t>
            </a:r>
            <a:r>
              <a:rPr lang="pl-PL" dirty="0" smtClean="0">
                <a:solidFill>
                  <a:srgbClr val="FF0000"/>
                </a:solidFill>
              </a:rPr>
              <a:t>szczegółowej analizy zadania </a:t>
            </a:r>
          </a:p>
          <a:p>
            <a:r>
              <a:rPr lang="pl-PL" dirty="0" smtClean="0"/>
              <a:t> zwracanie uwagi uczniów na potrzebę dokonywania </a:t>
            </a:r>
            <a:r>
              <a:rPr lang="pl-PL" dirty="0" smtClean="0">
                <a:solidFill>
                  <a:srgbClr val="FF0000"/>
                </a:solidFill>
              </a:rPr>
              <a:t>refleksji na temat otrzymanego wyniku w odniesieniu do rzeczywistośc</a:t>
            </a:r>
            <a:r>
              <a:rPr lang="pl-PL" dirty="0" smtClean="0"/>
              <a:t>i, np. ujemna cena, pół kwiatka itp. </a:t>
            </a:r>
          </a:p>
          <a:p>
            <a:r>
              <a:rPr lang="pl-PL" dirty="0" smtClean="0"/>
              <a:t>wyrabianie nawyku </a:t>
            </a:r>
            <a:r>
              <a:rPr lang="pl-PL" dirty="0" smtClean="0">
                <a:solidFill>
                  <a:srgbClr val="FF0000"/>
                </a:solidFill>
              </a:rPr>
              <a:t>sprawdzania otrzymanego wyniku </a:t>
            </a:r>
            <a:r>
              <a:rPr lang="pl-PL" dirty="0" smtClean="0"/>
              <a:t>z warunkami zadania </a:t>
            </a:r>
          </a:p>
          <a:p>
            <a:endParaRPr lang="pl-PL" dirty="0" smtClean="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44</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704088"/>
            <a:ext cx="10972800" cy="371179"/>
          </a:xfrm>
        </p:spPr>
        <p:txBody>
          <a:bodyPr>
            <a:normAutofit fontScale="90000"/>
          </a:bodyPr>
          <a:lstStyle/>
          <a:p>
            <a:endParaRPr lang="pl-PL" dirty="0"/>
          </a:p>
        </p:txBody>
      </p:sp>
      <p:sp>
        <p:nvSpPr>
          <p:cNvPr id="3" name="Symbol zastępczy zawartości 2"/>
          <p:cNvSpPr>
            <a:spLocks noGrp="1"/>
          </p:cNvSpPr>
          <p:nvPr>
            <p:ph idx="1"/>
          </p:nvPr>
        </p:nvSpPr>
        <p:spPr>
          <a:xfrm>
            <a:off x="609600" y="1193800"/>
            <a:ext cx="10972800" cy="5130800"/>
          </a:xfrm>
        </p:spPr>
        <p:txBody>
          <a:bodyPr/>
          <a:lstStyle/>
          <a:p>
            <a:endParaRPr lang="pl-PL" dirty="0" smtClean="0"/>
          </a:p>
          <a:p>
            <a:r>
              <a:rPr lang="pl-PL" dirty="0" smtClean="0"/>
              <a:t>kształcenie umiejętności </a:t>
            </a:r>
            <a:r>
              <a:rPr lang="pl-PL" dirty="0" smtClean="0">
                <a:solidFill>
                  <a:srgbClr val="FF0000"/>
                </a:solidFill>
              </a:rPr>
              <a:t>dostrzegania podobieństw i różnic między obiektami </a:t>
            </a:r>
            <a:r>
              <a:rPr lang="pl-PL" dirty="0" smtClean="0"/>
              <a:t>matematycznymi, </a:t>
            </a:r>
            <a:r>
              <a:rPr lang="pl-PL" dirty="0" smtClean="0">
                <a:solidFill>
                  <a:srgbClr val="FF0000"/>
                </a:solidFill>
              </a:rPr>
              <a:t>wyciągania wniosków na ich podstawie </a:t>
            </a:r>
            <a:r>
              <a:rPr lang="pl-PL" dirty="0" smtClean="0"/>
              <a:t>oraz tworzenia argumentów potwierdzających uzasadnianą tezę </a:t>
            </a:r>
          </a:p>
          <a:p>
            <a:r>
              <a:rPr lang="pl-PL" dirty="0" smtClean="0"/>
              <a:t>zachęcanie uczniów do </a:t>
            </a:r>
            <a:r>
              <a:rPr lang="pl-PL" dirty="0" smtClean="0">
                <a:solidFill>
                  <a:srgbClr val="FF0000"/>
                </a:solidFill>
              </a:rPr>
              <a:t>słownego opisywania kolejnych etapów </a:t>
            </a:r>
            <a:r>
              <a:rPr lang="pl-PL" dirty="0" smtClean="0"/>
              <a:t>rozwiązania zadania </a:t>
            </a:r>
          </a:p>
          <a:p>
            <a:r>
              <a:rPr lang="pl-PL" dirty="0" smtClean="0"/>
              <a:t>kształcenie umiejętności zapisu rozwiązań zadań za pomocą symboli i pojęć matematycznych</a:t>
            </a:r>
          </a:p>
          <a:p>
            <a:r>
              <a:rPr lang="pl-PL" dirty="0" smtClean="0"/>
              <a:t> stwarzanie okazji poprzez organizowanie pracy uczniów w parach, grupach do </a:t>
            </a:r>
            <a:r>
              <a:rPr lang="pl-PL" dirty="0" smtClean="0">
                <a:solidFill>
                  <a:srgbClr val="FF0000"/>
                </a:solidFill>
              </a:rPr>
              <a:t>rozwiązywania problemów matematycznych różnymi sposobami </a:t>
            </a:r>
          </a:p>
          <a:p>
            <a:endParaRPr lang="pl-PL" dirty="0" smtClean="0"/>
          </a:p>
          <a:p>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45</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704088"/>
            <a:ext cx="10972800" cy="379645"/>
          </a:xfrm>
        </p:spPr>
        <p:txBody>
          <a:bodyPr>
            <a:normAutofit fontScale="90000"/>
          </a:bodyPr>
          <a:lstStyle/>
          <a:p>
            <a:endParaRPr lang="pl-PL" dirty="0"/>
          </a:p>
        </p:txBody>
      </p:sp>
      <p:sp>
        <p:nvSpPr>
          <p:cNvPr id="3" name="Symbol zastępczy zawartości 2"/>
          <p:cNvSpPr>
            <a:spLocks noGrp="1"/>
          </p:cNvSpPr>
          <p:nvPr>
            <p:ph idx="1"/>
          </p:nvPr>
        </p:nvSpPr>
        <p:spPr>
          <a:xfrm>
            <a:off x="609600" y="1270000"/>
            <a:ext cx="10972800" cy="5054600"/>
          </a:xfrm>
        </p:spPr>
        <p:txBody>
          <a:bodyPr>
            <a:normAutofit/>
          </a:bodyPr>
          <a:lstStyle/>
          <a:p>
            <a:endParaRPr lang="pl-PL" dirty="0" smtClean="0"/>
          </a:p>
          <a:p>
            <a:r>
              <a:rPr lang="pl-PL" dirty="0" smtClean="0">
                <a:solidFill>
                  <a:srgbClr val="FF0000"/>
                </a:solidFill>
              </a:rPr>
              <a:t>wykorzystanie sytuacji z życia codzienneg</a:t>
            </a:r>
            <a:r>
              <a:rPr lang="pl-PL" dirty="0" smtClean="0"/>
              <a:t>o do doskonalenia umiejętności rachunkowych niezbędnych do poprawnego rozwiązywania zadań matematycznych </a:t>
            </a:r>
          </a:p>
          <a:p>
            <a:r>
              <a:rPr lang="pl-PL" dirty="0" smtClean="0"/>
              <a:t> wyszukiwanie i rozwiązywanie na lekcjach takich </a:t>
            </a:r>
            <a:r>
              <a:rPr lang="pl-PL" dirty="0" smtClean="0">
                <a:solidFill>
                  <a:srgbClr val="FF0000"/>
                </a:solidFill>
              </a:rPr>
              <a:t>problemów praktycznych</a:t>
            </a:r>
            <a:r>
              <a:rPr lang="pl-PL" dirty="0" smtClean="0"/>
              <a:t>, do których można dobrać znany uczniom model matematyczny </a:t>
            </a:r>
          </a:p>
          <a:p>
            <a:r>
              <a:rPr lang="pl-PL" dirty="0" smtClean="0"/>
              <a:t> podczas </a:t>
            </a:r>
            <a:r>
              <a:rPr lang="pl-PL" dirty="0" smtClean="0">
                <a:solidFill>
                  <a:srgbClr val="FF0000"/>
                </a:solidFill>
              </a:rPr>
              <a:t>wprowadzania nowych zagadnień nawiązywanie do treści i zagadnień matematycznych opanowanych wcześniej</a:t>
            </a:r>
            <a:r>
              <a:rPr lang="pl-PL" dirty="0" smtClean="0"/>
              <a:t> przez uczniów </a:t>
            </a:r>
          </a:p>
          <a:p>
            <a:r>
              <a:rPr lang="pl-PL" dirty="0" smtClean="0">
                <a:solidFill>
                  <a:srgbClr val="FF0000"/>
                </a:solidFill>
              </a:rPr>
              <a:t>rozwiązywanie zadań łączących wiedzę z różnych działów matematyki </a:t>
            </a:r>
            <a:r>
              <a:rPr lang="pl-PL" dirty="0" smtClean="0"/>
              <a:t>w celu jednoczesnego utrwalenia poznanych już wcześniej zagadnień oraz kształcenia nowych umiejętności </a:t>
            </a:r>
          </a:p>
          <a:p>
            <a:endParaRPr lang="pl-PL" dirty="0" smtClean="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46</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Egzamin maturalny – matematyka</a:t>
            </a:r>
            <a:endParaRPr lang="pl-PL" dirty="0"/>
          </a:p>
        </p:txBody>
      </p:sp>
      <p:sp>
        <p:nvSpPr>
          <p:cNvPr id="3" name="Symbol zastępczy zawartości 2"/>
          <p:cNvSpPr>
            <a:spLocks noGrp="1"/>
          </p:cNvSpPr>
          <p:nvPr>
            <p:ph idx="1"/>
          </p:nvPr>
        </p:nvSpPr>
        <p:spPr/>
        <p:txBody>
          <a:bodyPr/>
          <a:lstStyle/>
          <a:p>
            <a:endParaRPr lang="pl-PL"/>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47</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1133" y="280755"/>
            <a:ext cx="10972800" cy="1143000"/>
          </a:xfrm>
        </p:spPr>
        <p:txBody>
          <a:bodyPr>
            <a:noAutofit/>
          </a:bodyPr>
          <a:lstStyle/>
          <a:p>
            <a:r>
              <a:rPr lang="pl-PL" sz="3600" dirty="0" smtClean="0"/>
              <a:t>Egzamin maturalny – dane statystyczne (wszyscy zdający)</a:t>
            </a:r>
            <a:endParaRPr lang="pl-PL" sz="3600" dirty="0"/>
          </a:p>
        </p:txBody>
      </p:sp>
      <p:graphicFrame>
        <p:nvGraphicFramePr>
          <p:cNvPr id="6" name="Symbol zastępczy zawartości 5"/>
          <p:cNvGraphicFramePr>
            <a:graphicFrameLocks noGrp="1"/>
          </p:cNvGraphicFramePr>
          <p:nvPr>
            <p:ph idx="1"/>
          </p:nvPr>
        </p:nvGraphicFramePr>
        <p:xfrm>
          <a:off x="609600" y="1541463"/>
          <a:ext cx="10972800" cy="1112520"/>
        </p:xfrm>
        <a:graphic>
          <a:graphicData uri="http://schemas.openxmlformats.org/drawingml/2006/table">
            <a:tbl>
              <a:tblPr firstRow="1" bandRow="1">
                <a:tableStyleId>{8799B23B-EC83-4686-B30A-512413B5E67A}</a:tableStyleId>
              </a:tblPr>
              <a:tblGrid>
                <a:gridCol w="2194560"/>
                <a:gridCol w="2194560"/>
                <a:gridCol w="2194560"/>
                <a:gridCol w="2194560"/>
                <a:gridCol w="2194560"/>
              </a:tblGrid>
              <a:tr h="370840">
                <a:tc>
                  <a:txBody>
                    <a:bodyPr/>
                    <a:lstStyle/>
                    <a:p>
                      <a:r>
                        <a:rPr lang="pl-PL" dirty="0" smtClean="0"/>
                        <a:t>PP</a:t>
                      </a:r>
                      <a:endParaRPr lang="pl-PL" dirty="0"/>
                    </a:p>
                  </a:txBody>
                  <a:tcPr/>
                </a:tc>
                <a:tc>
                  <a:txBody>
                    <a:bodyPr/>
                    <a:lstStyle/>
                    <a:p>
                      <a:r>
                        <a:rPr lang="pl-PL" dirty="0" smtClean="0"/>
                        <a:t>Liczba zdających</a:t>
                      </a:r>
                      <a:endParaRPr lang="pl-PL" dirty="0"/>
                    </a:p>
                  </a:txBody>
                  <a:tcPr/>
                </a:tc>
                <a:tc>
                  <a:txBody>
                    <a:bodyPr/>
                    <a:lstStyle/>
                    <a:p>
                      <a:r>
                        <a:rPr lang="pl-PL" dirty="0" smtClean="0"/>
                        <a:t>Mediana </a:t>
                      </a:r>
                      <a:endParaRPr lang="pl-PL" dirty="0"/>
                    </a:p>
                  </a:txBody>
                  <a:tcPr/>
                </a:tc>
                <a:tc>
                  <a:txBody>
                    <a:bodyPr/>
                    <a:lstStyle/>
                    <a:p>
                      <a:r>
                        <a:rPr lang="pl-PL" dirty="0" smtClean="0"/>
                        <a:t>Średnia </a:t>
                      </a:r>
                      <a:endParaRPr lang="pl-PL" dirty="0"/>
                    </a:p>
                  </a:txBody>
                  <a:tcPr/>
                </a:tc>
                <a:tc>
                  <a:txBody>
                    <a:bodyPr/>
                    <a:lstStyle/>
                    <a:p>
                      <a:r>
                        <a:rPr lang="pl-PL" dirty="0" smtClean="0"/>
                        <a:t>Sukces </a:t>
                      </a:r>
                      <a:endParaRPr lang="pl-PL" dirty="0"/>
                    </a:p>
                  </a:txBody>
                  <a:tcPr/>
                </a:tc>
              </a:tr>
              <a:tr h="370840">
                <a:tc>
                  <a:txBody>
                    <a:bodyPr/>
                    <a:lstStyle/>
                    <a:p>
                      <a:r>
                        <a:rPr lang="pl-PL" dirty="0" smtClean="0"/>
                        <a:t>Kraj </a:t>
                      </a:r>
                      <a:endParaRPr lang="pl-PL" dirty="0"/>
                    </a:p>
                  </a:txBody>
                  <a:tcPr/>
                </a:tc>
                <a:tc>
                  <a:txBody>
                    <a:bodyPr/>
                    <a:lstStyle/>
                    <a:p>
                      <a:r>
                        <a:rPr lang="pl-PL" dirty="0" smtClean="0"/>
                        <a:t>250489</a:t>
                      </a:r>
                      <a:endParaRPr lang="pl-PL" dirty="0"/>
                    </a:p>
                  </a:txBody>
                  <a:tcPr/>
                </a:tc>
                <a:tc>
                  <a:txBody>
                    <a:bodyPr/>
                    <a:lstStyle/>
                    <a:p>
                      <a:r>
                        <a:rPr lang="pl-PL" dirty="0" smtClean="0"/>
                        <a:t>58%</a:t>
                      </a:r>
                      <a:endParaRPr lang="pl-PL" dirty="0"/>
                    </a:p>
                  </a:txBody>
                  <a:tcPr/>
                </a:tc>
                <a:tc>
                  <a:txBody>
                    <a:bodyPr/>
                    <a:lstStyle/>
                    <a:p>
                      <a:r>
                        <a:rPr lang="pl-PL" dirty="0" smtClean="0"/>
                        <a:t>58%</a:t>
                      </a:r>
                      <a:endParaRPr lang="pl-PL" dirty="0"/>
                    </a:p>
                  </a:txBody>
                  <a:tcPr/>
                </a:tc>
                <a:tc>
                  <a:txBody>
                    <a:bodyPr/>
                    <a:lstStyle/>
                    <a:p>
                      <a:r>
                        <a:rPr lang="pl-PL" dirty="0" smtClean="0"/>
                        <a:t>86%</a:t>
                      </a:r>
                      <a:endParaRPr lang="pl-PL" dirty="0"/>
                    </a:p>
                  </a:txBody>
                  <a:tcPr/>
                </a:tc>
              </a:tr>
              <a:tr h="370840">
                <a:tc>
                  <a:txBody>
                    <a:bodyPr/>
                    <a:lstStyle/>
                    <a:p>
                      <a:r>
                        <a:rPr lang="pl-PL" dirty="0" smtClean="0"/>
                        <a:t>województwo</a:t>
                      </a:r>
                      <a:endParaRPr lang="pl-PL" dirty="0"/>
                    </a:p>
                  </a:txBody>
                  <a:tcPr/>
                </a:tc>
                <a:tc>
                  <a:txBody>
                    <a:bodyPr/>
                    <a:lstStyle/>
                    <a:p>
                      <a:r>
                        <a:rPr lang="pl-PL" dirty="0" smtClean="0"/>
                        <a:t>8284</a:t>
                      </a:r>
                      <a:endParaRPr lang="pl-PL" dirty="0"/>
                    </a:p>
                  </a:txBody>
                  <a:tcPr/>
                </a:tc>
                <a:tc>
                  <a:txBody>
                    <a:bodyPr/>
                    <a:lstStyle/>
                    <a:p>
                      <a:r>
                        <a:rPr lang="pl-PL" dirty="0" smtClean="0"/>
                        <a:t>62%</a:t>
                      </a:r>
                      <a:endParaRPr lang="pl-PL" dirty="0"/>
                    </a:p>
                  </a:txBody>
                  <a:tcPr/>
                </a:tc>
                <a:tc>
                  <a:txBody>
                    <a:bodyPr/>
                    <a:lstStyle/>
                    <a:p>
                      <a:r>
                        <a:rPr lang="pl-PL" dirty="0" smtClean="0"/>
                        <a:t>60%</a:t>
                      </a:r>
                      <a:endParaRPr lang="pl-PL" dirty="0"/>
                    </a:p>
                  </a:txBody>
                  <a:tcPr/>
                </a:tc>
                <a:tc>
                  <a:txBody>
                    <a:bodyPr/>
                    <a:lstStyle/>
                    <a:p>
                      <a:r>
                        <a:rPr lang="pl-PL" dirty="0" smtClean="0"/>
                        <a:t>88%</a:t>
                      </a:r>
                      <a:endParaRPr lang="pl-PL" dirty="0"/>
                    </a:p>
                  </a:txBody>
                  <a:tcPr/>
                </a:tc>
              </a:tr>
            </a:tbl>
          </a:graphicData>
        </a:graphic>
      </p:graphicFrame>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48</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graphicFrame>
        <p:nvGraphicFramePr>
          <p:cNvPr id="7" name="Symbol zastępczy zawartości 5"/>
          <p:cNvGraphicFramePr>
            <a:graphicFrameLocks/>
          </p:cNvGraphicFramePr>
          <p:nvPr/>
        </p:nvGraphicFramePr>
        <p:xfrm>
          <a:off x="567267" y="3971397"/>
          <a:ext cx="10972800" cy="1112520"/>
        </p:xfrm>
        <a:graphic>
          <a:graphicData uri="http://schemas.openxmlformats.org/drawingml/2006/table">
            <a:tbl>
              <a:tblPr firstRow="1" bandRow="1">
                <a:tableStyleId>{8799B23B-EC83-4686-B30A-512413B5E67A}</a:tableStyleId>
              </a:tblPr>
              <a:tblGrid>
                <a:gridCol w="2194560"/>
                <a:gridCol w="2194560"/>
                <a:gridCol w="2194560"/>
                <a:gridCol w="2194560"/>
                <a:gridCol w="2194560"/>
              </a:tblGrid>
              <a:tr h="370840">
                <a:tc>
                  <a:txBody>
                    <a:bodyPr/>
                    <a:lstStyle/>
                    <a:p>
                      <a:r>
                        <a:rPr lang="pl-PL" dirty="0" smtClean="0"/>
                        <a:t>PR</a:t>
                      </a:r>
                      <a:endParaRPr lang="pl-PL" dirty="0"/>
                    </a:p>
                  </a:txBody>
                  <a:tcPr/>
                </a:tc>
                <a:tc>
                  <a:txBody>
                    <a:bodyPr/>
                    <a:lstStyle/>
                    <a:p>
                      <a:r>
                        <a:rPr lang="pl-PL" dirty="0" smtClean="0"/>
                        <a:t>Liczba zdających</a:t>
                      </a:r>
                      <a:endParaRPr lang="pl-PL" dirty="0"/>
                    </a:p>
                  </a:txBody>
                  <a:tcPr/>
                </a:tc>
                <a:tc>
                  <a:txBody>
                    <a:bodyPr/>
                    <a:lstStyle/>
                    <a:p>
                      <a:r>
                        <a:rPr lang="pl-PL" dirty="0" smtClean="0"/>
                        <a:t>Mediana </a:t>
                      </a:r>
                      <a:endParaRPr lang="pl-PL" dirty="0"/>
                    </a:p>
                  </a:txBody>
                  <a:tcPr/>
                </a:tc>
                <a:tc>
                  <a:txBody>
                    <a:bodyPr/>
                    <a:lstStyle/>
                    <a:p>
                      <a:r>
                        <a:rPr lang="pl-PL" dirty="0" smtClean="0"/>
                        <a:t>Średnia </a:t>
                      </a:r>
                      <a:endParaRPr lang="pl-PL" dirty="0"/>
                    </a:p>
                  </a:txBody>
                  <a:tcPr/>
                </a:tc>
                <a:tc>
                  <a:txBody>
                    <a:bodyPr/>
                    <a:lstStyle/>
                    <a:p>
                      <a:r>
                        <a:rPr lang="pl-PL" dirty="0" smtClean="0"/>
                        <a:t>Sukces </a:t>
                      </a:r>
                      <a:endParaRPr lang="pl-PL" dirty="0"/>
                    </a:p>
                  </a:txBody>
                  <a:tcPr/>
                </a:tc>
              </a:tr>
              <a:tr h="370840">
                <a:tc>
                  <a:txBody>
                    <a:bodyPr/>
                    <a:lstStyle/>
                    <a:p>
                      <a:r>
                        <a:rPr lang="pl-PL" dirty="0" smtClean="0"/>
                        <a:t>Kraj </a:t>
                      </a:r>
                      <a:endParaRPr lang="pl-PL" dirty="0"/>
                    </a:p>
                  </a:txBody>
                  <a:tcPr/>
                </a:tc>
                <a:tc>
                  <a:txBody>
                    <a:bodyPr/>
                    <a:lstStyle/>
                    <a:p>
                      <a:r>
                        <a:rPr lang="pl-PL" dirty="0" smtClean="0"/>
                        <a:t>66564</a:t>
                      </a:r>
                      <a:endParaRPr lang="pl-PL" dirty="0"/>
                    </a:p>
                  </a:txBody>
                  <a:tcPr/>
                </a:tc>
                <a:tc>
                  <a:txBody>
                    <a:bodyPr/>
                    <a:lstStyle/>
                    <a:p>
                      <a:r>
                        <a:rPr lang="pl-PL" dirty="0" smtClean="0"/>
                        <a:t>34%</a:t>
                      </a:r>
                      <a:endParaRPr lang="pl-PL" dirty="0"/>
                    </a:p>
                  </a:txBody>
                  <a:tcPr/>
                </a:tc>
                <a:tc>
                  <a:txBody>
                    <a:bodyPr/>
                    <a:lstStyle/>
                    <a:p>
                      <a:r>
                        <a:rPr lang="pl-PL" dirty="0" smtClean="0"/>
                        <a:t>39%</a:t>
                      </a:r>
                      <a:endParaRPr lang="pl-PL" dirty="0"/>
                    </a:p>
                  </a:txBody>
                  <a:tcPr/>
                </a:tc>
                <a:tc>
                  <a:txBody>
                    <a:bodyPr/>
                    <a:lstStyle/>
                    <a:p>
                      <a:endParaRPr lang="pl-PL" dirty="0"/>
                    </a:p>
                  </a:txBody>
                  <a:tcPr/>
                </a:tc>
              </a:tr>
              <a:tr h="370840">
                <a:tc>
                  <a:txBody>
                    <a:bodyPr/>
                    <a:lstStyle/>
                    <a:p>
                      <a:r>
                        <a:rPr lang="pl-PL" dirty="0" smtClean="0"/>
                        <a:t>województwo</a:t>
                      </a:r>
                      <a:endParaRPr lang="pl-PL" dirty="0"/>
                    </a:p>
                  </a:txBody>
                  <a:tcPr/>
                </a:tc>
                <a:tc>
                  <a:txBody>
                    <a:bodyPr/>
                    <a:lstStyle/>
                    <a:p>
                      <a:r>
                        <a:rPr lang="pl-PL" dirty="0" smtClean="0"/>
                        <a:t>2309</a:t>
                      </a:r>
                      <a:endParaRPr lang="pl-PL" dirty="0"/>
                    </a:p>
                  </a:txBody>
                  <a:tcPr/>
                </a:tc>
                <a:tc>
                  <a:txBody>
                    <a:bodyPr/>
                    <a:lstStyle/>
                    <a:p>
                      <a:r>
                        <a:rPr lang="pl-PL" dirty="0" smtClean="0"/>
                        <a:t>36%</a:t>
                      </a:r>
                      <a:endParaRPr lang="pl-PL" dirty="0"/>
                    </a:p>
                  </a:txBody>
                  <a:tcPr/>
                </a:tc>
                <a:tc>
                  <a:txBody>
                    <a:bodyPr/>
                    <a:lstStyle/>
                    <a:p>
                      <a:r>
                        <a:rPr lang="pl-PL" dirty="0" smtClean="0"/>
                        <a:t>41%</a:t>
                      </a:r>
                      <a:endParaRPr lang="pl-PL" dirty="0"/>
                    </a:p>
                  </a:txBody>
                  <a:tcPr/>
                </a:tc>
                <a:tc>
                  <a:txBody>
                    <a:bodyPr/>
                    <a:lstStyle/>
                    <a:p>
                      <a:endParaRPr lang="pl-PL" dirty="0"/>
                    </a:p>
                  </a:txBody>
                  <a:tcPr/>
                </a:tc>
              </a:tr>
            </a:tbl>
          </a:graphicData>
        </a:graphic>
      </p:graphicFrame>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1133" y="280755"/>
            <a:ext cx="10972800" cy="1143000"/>
          </a:xfrm>
        </p:spPr>
        <p:txBody>
          <a:bodyPr/>
          <a:lstStyle/>
          <a:p>
            <a:r>
              <a:rPr lang="pl-PL" dirty="0" smtClean="0"/>
              <a:t>Egzamin maturalny – dane statystyczne LO</a:t>
            </a:r>
            <a:endParaRPr lang="pl-PL" dirty="0"/>
          </a:p>
        </p:txBody>
      </p:sp>
      <p:graphicFrame>
        <p:nvGraphicFramePr>
          <p:cNvPr id="6" name="Symbol zastępczy zawartości 5"/>
          <p:cNvGraphicFramePr>
            <a:graphicFrameLocks noGrp="1"/>
          </p:cNvGraphicFramePr>
          <p:nvPr>
            <p:ph idx="1"/>
          </p:nvPr>
        </p:nvGraphicFramePr>
        <p:xfrm>
          <a:off x="609600" y="1541463"/>
          <a:ext cx="10972800" cy="1112520"/>
        </p:xfrm>
        <a:graphic>
          <a:graphicData uri="http://schemas.openxmlformats.org/drawingml/2006/table">
            <a:tbl>
              <a:tblPr firstRow="1" bandRow="1">
                <a:tableStyleId>{8799B23B-EC83-4686-B30A-512413B5E67A}</a:tableStyleId>
              </a:tblPr>
              <a:tblGrid>
                <a:gridCol w="2194560"/>
                <a:gridCol w="2194560"/>
                <a:gridCol w="2194560"/>
                <a:gridCol w="2194560"/>
                <a:gridCol w="2194560"/>
              </a:tblGrid>
              <a:tr h="370840">
                <a:tc>
                  <a:txBody>
                    <a:bodyPr/>
                    <a:lstStyle/>
                    <a:p>
                      <a:r>
                        <a:rPr lang="pl-PL" dirty="0" smtClean="0"/>
                        <a:t>PP</a:t>
                      </a:r>
                      <a:endParaRPr lang="pl-PL" dirty="0"/>
                    </a:p>
                  </a:txBody>
                  <a:tcPr/>
                </a:tc>
                <a:tc>
                  <a:txBody>
                    <a:bodyPr/>
                    <a:lstStyle/>
                    <a:p>
                      <a:r>
                        <a:rPr lang="pl-PL" dirty="0" smtClean="0"/>
                        <a:t>Liczba zdających</a:t>
                      </a:r>
                      <a:endParaRPr lang="pl-PL" dirty="0"/>
                    </a:p>
                  </a:txBody>
                  <a:tcPr/>
                </a:tc>
                <a:tc>
                  <a:txBody>
                    <a:bodyPr/>
                    <a:lstStyle/>
                    <a:p>
                      <a:r>
                        <a:rPr lang="pl-PL" dirty="0" smtClean="0"/>
                        <a:t>Mediana </a:t>
                      </a:r>
                      <a:endParaRPr lang="pl-PL" dirty="0"/>
                    </a:p>
                  </a:txBody>
                  <a:tcPr/>
                </a:tc>
                <a:tc>
                  <a:txBody>
                    <a:bodyPr/>
                    <a:lstStyle/>
                    <a:p>
                      <a:r>
                        <a:rPr lang="pl-PL" dirty="0" smtClean="0"/>
                        <a:t>Średnia </a:t>
                      </a:r>
                      <a:endParaRPr lang="pl-PL" dirty="0"/>
                    </a:p>
                  </a:txBody>
                  <a:tcPr/>
                </a:tc>
                <a:tc>
                  <a:txBody>
                    <a:bodyPr/>
                    <a:lstStyle/>
                    <a:p>
                      <a:r>
                        <a:rPr lang="pl-PL" dirty="0" smtClean="0"/>
                        <a:t>Sukces </a:t>
                      </a:r>
                      <a:endParaRPr lang="pl-PL" dirty="0"/>
                    </a:p>
                  </a:txBody>
                  <a:tcPr/>
                </a:tc>
              </a:tr>
              <a:tr h="370840">
                <a:tc>
                  <a:txBody>
                    <a:bodyPr/>
                    <a:lstStyle/>
                    <a:p>
                      <a:r>
                        <a:rPr lang="pl-PL" dirty="0" smtClean="0"/>
                        <a:t>Kraj </a:t>
                      </a:r>
                      <a:endParaRPr lang="pl-PL" dirty="0"/>
                    </a:p>
                  </a:txBody>
                  <a:tcPr/>
                </a:tc>
                <a:tc>
                  <a:txBody>
                    <a:bodyPr/>
                    <a:lstStyle/>
                    <a:p>
                      <a:r>
                        <a:rPr lang="pl-PL" dirty="0" smtClean="0"/>
                        <a:t>158102</a:t>
                      </a:r>
                      <a:endParaRPr lang="pl-PL" dirty="0"/>
                    </a:p>
                  </a:txBody>
                  <a:tcPr/>
                </a:tc>
                <a:tc>
                  <a:txBody>
                    <a:bodyPr/>
                    <a:lstStyle/>
                    <a:p>
                      <a:r>
                        <a:rPr lang="pl-PL" dirty="0" smtClean="0"/>
                        <a:t>66%</a:t>
                      </a:r>
                      <a:endParaRPr lang="pl-PL" dirty="0"/>
                    </a:p>
                  </a:txBody>
                  <a:tcPr/>
                </a:tc>
                <a:tc>
                  <a:txBody>
                    <a:bodyPr/>
                    <a:lstStyle/>
                    <a:p>
                      <a:r>
                        <a:rPr lang="pl-PL" dirty="0" smtClean="0"/>
                        <a:t>64%</a:t>
                      </a:r>
                      <a:endParaRPr lang="pl-PL" dirty="0"/>
                    </a:p>
                  </a:txBody>
                  <a:tcPr/>
                </a:tc>
                <a:tc>
                  <a:txBody>
                    <a:bodyPr/>
                    <a:lstStyle/>
                    <a:p>
                      <a:r>
                        <a:rPr lang="pl-PL" dirty="0" smtClean="0"/>
                        <a:t>90%</a:t>
                      </a:r>
                      <a:endParaRPr lang="pl-PL" dirty="0"/>
                    </a:p>
                  </a:txBody>
                  <a:tcPr/>
                </a:tc>
              </a:tr>
              <a:tr h="370840">
                <a:tc>
                  <a:txBody>
                    <a:bodyPr/>
                    <a:lstStyle/>
                    <a:p>
                      <a:r>
                        <a:rPr lang="pl-PL" dirty="0" smtClean="0"/>
                        <a:t>województwo</a:t>
                      </a:r>
                      <a:endParaRPr lang="pl-PL" dirty="0"/>
                    </a:p>
                  </a:txBody>
                  <a:tcPr/>
                </a:tc>
                <a:tc>
                  <a:txBody>
                    <a:bodyPr/>
                    <a:lstStyle/>
                    <a:p>
                      <a:r>
                        <a:rPr lang="pl-PL" dirty="0" smtClean="0"/>
                        <a:t>5362</a:t>
                      </a:r>
                      <a:endParaRPr lang="pl-PL" dirty="0"/>
                    </a:p>
                  </a:txBody>
                  <a:tcPr/>
                </a:tc>
                <a:tc>
                  <a:txBody>
                    <a:bodyPr/>
                    <a:lstStyle/>
                    <a:p>
                      <a:r>
                        <a:rPr lang="pl-PL" dirty="0" smtClean="0"/>
                        <a:t>68%</a:t>
                      </a:r>
                      <a:endParaRPr lang="pl-PL" dirty="0"/>
                    </a:p>
                  </a:txBody>
                  <a:tcPr/>
                </a:tc>
                <a:tc>
                  <a:txBody>
                    <a:bodyPr/>
                    <a:lstStyle/>
                    <a:p>
                      <a:r>
                        <a:rPr lang="pl-PL" dirty="0" smtClean="0"/>
                        <a:t>66%</a:t>
                      </a:r>
                      <a:endParaRPr lang="pl-PL" dirty="0"/>
                    </a:p>
                  </a:txBody>
                  <a:tcPr/>
                </a:tc>
                <a:tc>
                  <a:txBody>
                    <a:bodyPr/>
                    <a:lstStyle/>
                    <a:p>
                      <a:r>
                        <a:rPr lang="pl-PL" dirty="0" smtClean="0"/>
                        <a:t>94%</a:t>
                      </a:r>
                      <a:endParaRPr lang="pl-PL" dirty="0"/>
                    </a:p>
                  </a:txBody>
                  <a:tcPr/>
                </a:tc>
              </a:tr>
            </a:tbl>
          </a:graphicData>
        </a:graphic>
      </p:graphicFrame>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49</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graphicFrame>
        <p:nvGraphicFramePr>
          <p:cNvPr id="7" name="Symbol zastępczy zawartości 5"/>
          <p:cNvGraphicFramePr>
            <a:graphicFrameLocks/>
          </p:cNvGraphicFramePr>
          <p:nvPr/>
        </p:nvGraphicFramePr>
        <p:xfrm>
          <a:off x="567267" y="3971397"/>
          <a:ext cx="10972800" cy="1112520"/>
        </p:xfrm>
        <a:graphic>
          <a:graphicData uri="http://schemas.openxmlformats.org/drawingml/2006/table">
            <a:tbl>
              <a:tblPr firstRow="1" bandRow="1">
                <a:tableStyleId>{8799B23B-EC83-4686-B30A-512413B5E67A}</a:tableStyleId>
              </a:tblPr>
              <a:tblGrid>
                <a:gridCol w="2194560"/>
                <a:gridCol w="2194560"/>
                <a:gridCol w="2194560"/>
                <a:gridCol w="2194560"/>
                <a:gridCol w="2194560"/>
              </a:tblGrid>
              <a:tr h="370840">
                <a:tc>
                  <a:txBody>
                    <a:bodyPr/>
                    <a:lstStyle/>
                    <a:p>
                      <a:r>
                        <a:rPr lang="pl-PL" dirty="0" smtClean="0"/>
                        <a:t>PR</a:t>
                      </a:r>
                      <a:endParaRPr lang="pl-PL" dirty="0"/>
                    </a:p>
                  </a:txBody>
                  <a:tcPr/>
                </a:tc>
                <a:tc>
                  <a:txBody>
                    <a:bodyPr/>
                    <a:lstStyle/>
                    <a:p>
                      <a:r>
                        <a:rPr lang="pl-PL" dirty="0" smtClean="0"/>
                        <a:t>Liczba zdających</a:t>
                      </a:r>
                      <a:endParaRPr lang="pl-PL" dirty="0"/>
                    </a:p>
                  </a:txBody>
                  <a:tcPr/>
                </a:tc>
                <a:tc>
                  <a:txBody>
                    <a:bodyPr/>
                    <a:lstStyle/>
                    <a:p>
                      <a:r>
                        <a:rPr lang="pl-PL" dirty="0" smtClean="0"/>
                        <a:t>Mediana </a:t>
                      </a:r>
                      <a:endParaRPr lang="pl-PL" dirty="0"/>
                    </a:p>
                  </a:txBody>
                  <a:tcPr/>
                </a:tc>
                <a:tc>
                  <a:txBody>
                    <a:bodyPr/>
                    <a:lstStyle/>
                    <a:p>
                      <a:r>
                        <a:rPr lang="pl-PL" dirty="0" smtClean="0"/>
                        <a:t>Średnia </a:t>
                      </a:r>
                      <a:endParaRPr lang="pl-PL" dirty="0"/>
                    </a:p>
                  </a:txBody>
                  <a:tcPr/>
                </a:tc>
                <a:tc>
                  <a:txBody>
                    <a:bodyPr/>
                    <a:lstStyle/>
                    <a:p>
                      <a:r>
                        <a:rPr lang="pl-PL" dirty="0" smtClean="0"/>
                        <a:t>Sukces </a:t>
                      </a:r>
                      <a:endParaRPr lang="pl-PL" dirty="0"/>
                    </a:p>
                  </a:txBody>
                  <a:tcPr/>
                </a:tc>
              </a:tr>
              <a:tr h="370840">
                <a:tc>
                  <a:txBody>
                    <a:bodyPr/>
                    <a:lstStyle/>
                    <a:p>
                      <a:r>
                        <a:rPr lang="pl-PL" dirty="0" smtClean="0"/>
                        <a:t>Kraj </a:t>
                      </a:r>
                      <a:endParaRPr lang="pl-PL" dirty="0"/>
                    </a:p>
                  </a:txBody>
                  <a:tcPr/>
                </a:tc>
                <a:tc>
                  <a:txBody>
                    <a:bodyPr/>
                    <a:lstStyle/>
                    <a:p>
                      <a:r>
                        <a:rPr lang="pl-PL" dirty="0" smtClean="0"/>
                        <a:t>43221</a:t>
                      </a:r>
                      <a:endParaRPr lang="pl-PL" dirty="0"/>
                    </a:p>
                  </a:txBody>
                  <a:tcPr/>
                </a:tc>
                <a:tc>
                  <a:txBody>
                    <a:bodyPr/>
                    <a:lstStyle/>
                    <a:p>
                      <a:r>
                        <a:rPr lang="pl-PL" dirty="0" smtClean="0"/>
                        <a:t>50%</a:t>
                      </a:r>
                      <a:endParaRPr lang="pl-PL" dirty="0"/>
                    </a:p>
                  </a:txBody>
                  <a:tcPr/>
                </a:tc>
                <a:tc>
                  <a:txBody>
                    <a:bodyPr/>
                    <a:lstStyle/>
                    <a:p>
                      <a:r>
                        <a:rPr lang="pl-PL" dirty="0" smtClean="0"/>
                        <a:t>50%</a:t>
                      </a:r>
                      <a:endParaRPr lang="pl-PL" dirty="0"/>
                    </a:p>
                  </a:txBody>
                  <a:tcPr/>
                </a:tc>
                <a:tc>
                  <a:txBody>
                    <a:bodyPr/>
                    <a:lstStyle/>
                    <a:p>
                      <a:endParaRPr lang="pl-PL" dirty="0"/>
                    </a:p>
                  </a:txBody>
                  <a:tcPr/>
                </a:tc>
              </a:tr>
              <a:tr h="370840">
                <a:tc>
                  <a:txBody>
                    <a:bodyPr/>
                    <a:lstStyle/>
                    <a:p>
                      <a:r>
                        <a:rPr lang="pl-PL" dirty="0" smtClean="0"/>
                        <a:t>województwo</a:t>
                      </a:r>
                      <a:endParaRPr lang="pl-PL" dirty="0"/>
                    </a:p>
                  </a:txBody>
                  <a:tcPr/>
                </a:tc>
                <a:tc>
                  <a:txBody>
                    <a:bodyPr/>
                    <a:lstStyle/>
                    <a:p>
                      <a:r>
                        <a:rPr lang="pl-PL" dirty="0" smtClean="0"/>
                        <a:t>1151</a:t>
                      </a:r>
                      <a:endParaRPr lang="pl-PL" dirty="0"/>
                    </a:p>
                  </a:txBody>
                  <a:tcPr/>
                </a:tc>
                <a:tc>
                  <a:txBody>
                    <a:bodyPr/>
                    <a:lstStyle/>
                    <a:p>
                      <a:r>
                        <a:rPr lang="pl-PL" dirty="0" smtClean="0"/>
                        <a:t>54%</a:t>
                      </a:r>
                      <a:endParaRPr lang="pl-PL" dirty="0"/>
                    </a:p>
                  </a:txBody>
                  <a:tcPr/>
                </a:tc>
                <a:tc>
                  <a:txBody>
                    <a:bodyPr/>
                    <a:lstStyle/>
                    <a:p>
                      <a:r>
                        <a:rPr lang="pl-PL" dirty="0" smtClean="0"/>
                        <a:t>52%</a:t>
                      </a:r>
                      <a:endParaRPr lang="pl-PL" dirty="0"/>
                    </a:p>
                  </a:txBody>
                  <a:tcPr/>
                </a:tc>
                <a:tc>
                  <a:txBody>
                    <a:bodyPr/>
                    <a:lstStyle/>
                    <a:p>
                      <a:endParaRPr lang="pl-PL" dirty="0"/>
                    </a:p>
                  </a:txBody>
                  <a:tcPr/>
                </a:tc>
              </a:tr>
            </a:tbl>
          </a:graphicData>
        </a:graphic>
      </p:graphicFrame>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1133" y="280755"/>
            <a:ext cx="10972800" cy="1143000"/>
          </a:xfrm>
        </p:spPr>
        <p:txBody>
          <a:bodyPr/>
          <a:lstStyle/>
          <a:p>
            <a:r>
              <a:rPr lang="pl-PL" dirty="0" smtClean="0"/>
              <a:t>Egzamin maturalny – dane statystyczne T</a:t>
            </a:r>
            <a:endParaRPr lang="pl-PL" dirty="0"/>
          </a:p>
        </p:txBody>
      </p:sp>
      <p:graphicFrame>
        <p:nvGraphicFramePr>
          <p:cNvPr id="6" name="Symbol zastępczy zawartości 5"/>
          <p:cNvGraphicFramePr>
            <a:graphicFrameLocks noGrp="1"/>
          </p:cNvGraphicFramePr>
          <p:nvPr>
            <p:ph idx="1"/>
          </p:nvPr>
        </p:nvGraphicFramePr>
        <p:xfrm>
          <a:off x="609600" y="1541463"/>
          <a:ext cx="10972800" cy="1112520"/>
        </p:xfrm>
        <a:graphic>
          <a:graphicData uri="http://schemas.openxmlformats.org/drawingml/2006/table">
            <a:tbl>
              <a:tblPr firstRow="1" bandRow="1">
                <a:tableStyleId>{8799B23B-EC83-4686-B30A-512413B5E67A}</a:tableStyleId>
              </a:tblPr>
              <a:tblGrid>
                <a:gridCol w="2194560"/>
                <a:gridCol w="2194560"/>
                <a:gridCol w="2194560"/>
                <a:gridCol w="2194560"/>
                <a:gridCol w="2194560"/>
              </a:tblGrid>
              <a:tr h="370840">
                <a:tc>
                  <a:txBody>
                    <a:bodyPr/>
                    <a:lstStyle/>
                    <a:p>
                      <a:r>
                        <a:rPr lang="pl-PL" dirty="0" smtClean="0"/>
                        <a:t>PP</a:t>
                      </a:r>
                      <a:endParaRPr lang="pl-PL" dirty="0"/>
                    </a:p>
                  </a:txBody>
                  <a:tcPr/>
                </a:tc>
                <a:tc>
                  <a:txBody>
                    <a:bodyPr/>
                    <a:lstStyle/>
                    <a:p>
                      <a:r>
                        <a:rPr lang="pl-PL" dirty="0" smtClean="0"/>
                        <a:t>Liczba zdających</a:t>
                      </a:r>
                      <a:endParaRPr lang="pl-PL" dirty="0"/>
                    </a:p>
                  </a:txBody>
                  <a:tcPr/>
                </a:tc>
                <a:tc>
                  <a:txBody>
                    <a:bodyPr/>
                    <a:lstStyle/>
                    <a:p>
                      <a:r>
                        <a:rPr lang="pl-PL" dirty="0" smtClean="0"/>
                        <a:t>Mediana </a:t>
                      </a:r>
                      <a:endParaRPr lang="pl-PL" dirty="0"/>
                    </a:p>
                  </a:txBody>
                  <a:tcPr/>
                </a:tc>
                <a:tc>
                  <a:txBody>
                    <a:bodyPr/>
                    <a:lstStyle/>
                    <a:p>
                      <a:r>
                        <a:rPr lang="pl-PL" dirty="0" smtClean="0"/>
                        <a:t>Średnia </a:t>
                      </a:r>
                      <a:endParaRPr lang="pl-PL" dirty="0"/>
                    </a:p>
                  </a:txBody>
                  <a:tcPr/>
                </a:tc>
                <a:tc>
                  <a:txBody>
                    <a:bodyPr/>
                    <a:lstStyle/>
                    <a:p>
                      <a:r>
                        <a:rPr lang="pl-PL" dirty="0" smtClean="0"/>
                        <a:t>Sukces </a:t>
                      </a:r>
                      <a:endParaRPr lang="pl-PL" dirty="0"/>
                    </a:p>
                  </a:txBody>
                  <a:tcPr/>
                </a:tc>
              </a:tr>
              <a:tr h="370840">
                <a:tc>
                  <a:txBody>
                    <a:bodyPr/>
                    <a:lstStyle/>
                    <a:p>
                      <a:r>
                        <a:rPr lang="pl-PL" dirty="0" smtClean="0"/>
                        <a:t>Kraj </a:t>
                      </a:r>
                      <a:endParaRPr lang="pl-PL" dirty="0"/>
                    </a:p>
                  </a:txBody>
                  <a:tcPr/>
                </a:tc>
                <a:tc>
                  <a:txBody>
                    <a:bodyPr/>
                    <a:lstStyle/>
                    <a:p>
                      <a:r>
                        <a:rPr lang="pl-PL" dirty="0" smtClean="0"/>
                        <a:t>92387</a:t>
                      </a:r>
                      <a:endParaRPr lang="pl-PL" dirty="0"/>
                    </a:p>
                  </a:txBody>
                  <a:tcPr/>
                </a:tc>
                <a:tc>
                  <a:txBody>
                    <a:bodyPr/>
                    <a:lstStyle/>
                    <a:p>
                      <a:r>
                        <a:rPr lang="pl-PL" dirty="0" smtClean="0"/>
                        <a:t>48%</a:t>
                      </a:r>
                      <a:endParaRPr lang="pl-PL" dirty="0"/>
                    </a:p>
                  </a:txBody>
                  <a:tcPr/>
                </a:tc>
                <a:tc>
                  <a:txBody>
                    <a:bodyPr/>
                    <a:lstStyle/>
                    <a:p>
                      <a:r>
                        <a:rPr lang="pl-PL" dirty="0" smtClean="0"/>
                        <a:t>49%</a:t>
                      </a:r>
                      <a:endParaRPr lang="pl-PL" dirty="0"/>
                    </a:p>
                  </a:txBody>
                  <a:tcPr/>
                </a:tc>
                <a:tc>
                  <a:txBody>
                    <a:bodyPr/>
                    <a:lstStyle/>
                    <a:p>
                      <a:r>
                        <a:rPr lang="pl-PL" dirty="0" smtClean="0"/>
                        <a:t>80%</a:t>
                      </a:r>
                      <a:endParaRPr lang="pl-PL" dirty="0"/>
                    </a:p>
                  </a:txBody>
                  <a:tcPr/>
                </a:tc>
              </a:tr>
              <a:tr h="370840">
                <a:tc>
                  <a:txBody>
                    <a:bodyPr/>
                    <a:lstStyle/>
                    <a:p>
                      <a:r>
                        <a:rPr lang="pl-PL" dirty="0" smtClean="0"/>
                        <a:t>województwo</a:t>
                      </a:r>
                      <a:endParaRPr lang="pl-PL" dirty="0"/>
                    </a:p>
                  </a:txBody>
                  <a:tcPr/>
                </a:tc>
                <a:tc>
                  <a:txBody>
                    <a:bodyPr/>
                    <a:lstStyle/>
                    <a:p>
                      <a:r>
                        <a:rPr lang="pl-PL" dirty="0" smtClean="0"/>
                        <a:t>2922</a:t>
                      </a:r>
                      <a:endParaRPr lang="pl-PL" dirty="0"/>
                    </a:p>
                  </a:txBody>
                  <a:tcPr/>
                </a:tc>
                <a:tc>
                  <a:txBody>
                    <a:bodyPr/>
                    <a:lstStyle/>
                    <a:p>
                      <a:r>
                        <a:rPr lang="pl-PL" dirty="0" smtClean="0"/>
                        <a:t>48%</a:t>
                      </a:r>
                      <a:endParaRPr lang="pl-PL" dirty="0"/>
                    </a:p>
                  </a:txBody>
                  <a:tcPr/>
                </a:tc>
                <a:tc>
                  <a:txBody>
                    <a:bodyPr/>
                    <a:lstStyle/>
                    <a:p>
                      <a:r>
                        <a:rPr lang="pl-PL" dirty="0" smtClean="0"/>
                        <a:t>50%</a:t>
                      </a:r>
                      <a:endParaRPr lang="pl-PL" dirty="0"/>
                    </a:p>
                  </a:txBody>
                  <a:tcPr/>
                </a:tc>
                <a:tc>
                  <a:txBody>
                    <a:bodyPr/>
                    <a:lstStyle/>
                    <a:p>
                      <a:r>
                        <a:rPr lang="pl-PL" dirty="0" smtClean="0"/>
                        <a:t>81%</a:t>
                      </a:r>
                      <a:endParaRPr lang="pl-PL" dirty="0"/>
                    </a:p>
                  </a:txBody>
                  <a:tcPr/>
                </a:tc>
              </a:tr>
            </a:tbl>
          </a:graphicData>
        </a:graphic>
      </p:graphicFrame>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50</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graphicFrame>
        <p:nvGraphicFramePr>
          <p:cNvPr id="7" name="Symbol zastępczy zawartości 5"/>
          <p:cNvGraphicFramePr>
            <a:graphicFrameLocks/>
          </p:cNvGraphicFramePr>
          <p:nvPr/>
        </p:nvGraphicFramePr>
        <p:xfrm>
          <a:off x="567267" y="3971397"/>
          <a:ext cx="10972800" cy="1112520"/>
        </p:xfrm>
        <a:graphic>
          <a:graphicData uri="http://schemas.openxmlformats.org/drawingml/2006/table">
            <a:tbl>
              <a:tblPr firstRow="1" bandRow="1">
                <a:tableStyleId>{8799B23B-EC83-4686-B30A-512413B5E67A}</a:tableStyleId>
              </a:tblPr>
              <a:tblGrid>
                <a:gridCol w="2194560"/>
                <a:gridCol w="2194560"/>
                <a:gridCol w="2194560"/>
                <a:gridCol w="2194560"/>
                <a:gridCol w="2194560"/>
              </a:tblGrid>
              <a:tr h="370840">
                <a:tc>
                  <a:txBody>
                    <a:bodyPr/>
                    <a:lstStyle/>
                    <a:p>
                      <a:r>
                        <a:rPr lang="pl-PL" dirty="0" smtClean="0"/>
                        <a:t>PR</a:t>
                      </a:r>
                      <a:endParaRPr lang="pl-PL" dirty="0"/>
                    </a:p>
                  </a:txBody>
                  <a:tcPr/>
                </a:tc>
                <a:tc>
                  <a:txBody>
                    <a:bodyPr/>
                    <a:lstStyle/>
                    <a:p>
                      <a:r>
                        <a:rPr lang="pl-PL" dirty="0" smtClean="0"/>
                        <a:t>Liczba zdających</a:t>
                      </a:r>
                      <a:endParaRPr lang="pl-PL" dirty="0"/>
                    </a:p>
                  </a:txBody>
                  <a:tcPr/>
                </a:tc>
                <a:tc>
                  <a:txBody>
                    <a:bodyPr/>
                    <a:lstStyle/>
                    <a:p>
                      <a:r>
                        <a:rPr lang="pl-PL" dirty="0" smtClean="0"/>
                        <a:t>Mediana </a:t>
                      </a:r>
                      <a:endParaRPr lang="pl-PL" dirty="0"/>
                    </a:p>
                  </a:txBody>
                  <a:tcPr/>
                </a:tc>
                <a:tc>
                  <a:txBody>
                    <a:bodyPr/>
                    <a:lstStyle/>
                    <a:p>
                      <a:r>
                        <a:rPr lang="pl-PL" dirty="0" smtClean="0"/>
                        <a:t>Średnia </a:t>
                      </a:r>
                      <a:endParaRPr lang="pl-PL" dirty="0"/>
                    </a:p>
                  </a:txBody>
                  <a:tcPr/>
                </a:tc>
                <a:tc>
                  <a:txBody>
                    <a:bodyPr/>
                    <a:lstStyle/>
                    <a:p>
                      <a:r>
                        <a:rPr lang="pl-PL" dirty="0" smtClean="0"/>
                        <a:t>Sukces </a:t>
                      </a:r>
                      <a:endParaRPr lang="pl-PL" dirty="0"/>
                    </a:p>
                  </a:txBody>
                  <a:tcPr/>
                </a:tc>
              </a:tr>
              <a:tr h="370840">
                <a:tc>
                  <a:txBody>
                    <a:bodyPr/>
                    <a:lstStyle/>
                    <a:p>
                      <a:r>
                        <a:rPr lang="pl-PL" dirty="0" smtClean="0"/>
                        <a:t>Kraj </a:t>
                      </a:r>
                      <a:endParaRPr lang="pl-PL" dirty="0"/>
                    </a:p>
                  </a:txBody>
                  <a:tcPr/>
                </a:tc>
                <a:tc>
                  <a:txBody>
                    <a:bodyPr/>
                    <a:lstStyle/>
                    <a:p>
                      <a:r>
                        <a:rPr lang="pl-PL" dirty="0" smtClean="0"/>
                        <a:t>23343</a:t>
                      </a:r>
                      <a:endParaRPr lang="pl-PL" dirty="0"/>
                    </a:p>
                  </a:txBody>
                  <a:tcPr/>
                </a:tc>
                <a:tc>
                  <a:txBody>
                    <a:bodyPr/>
                    <a:lstStyle/>
                    <a:p>
                      <a:r>
                        <a:rPr lang="pl-PL" dirty="0" smtClean="0"/>
                        <a:t>10%</a:t>
                      </a:r>
                      <a:endParaRPr lang="pl-PL" dirty="0"/>
                    </a:p>
                  </a:txBody>
                  <a:tcPr/>
                </a:tc>
                <a:tc>
                  <a:txBody>
                    <a:bodyPr/>
                    <a:lstStyle/>
                    <a:p>
                      <a:r>
                        <a:rPr lang="pl-PL" dirty="0" smtClean="0"/>
                        <a:t>18%</a:t>
                      </a:r>
                      <a:endParaRPr lang="pl-PL" dirty="0"/>
                    </a:p>
                  </a:txBody>
                  <a:tcPr/>
                </a:tc>
                <a:tc>
                  <a:txBody>
                    <a:bodyPr/>
                    <a:lstStyle/>
                    <a:p>
                      <a:endParaRPr lang="pl-PL" dirty="0"/>
                    </a:p>
                  </a:txBody>
                  <a:tcPr/>
                </a:tc>
              </a:tr>
              <a:tr h="370840">
                <a:tc>
                  <a:txBody>
                    <a:bodyPr/>
                    <a:lstStyle/>
                    <a:p>
                      <a:r>
                        <a:rPr lang="pl-PL" dirty="0" smtClean="0"/>
                        <a:t>województwo</a:t>
                      </a:r>
                      <a:endParaRPr lang="pl-PL" dirty="0"/>
                    </a:p>
                  </a:txBody>
                  <a:tcPr/>
                </a:tc>
                <a:tc>
                  <a:txBody>
                    <a:bodyPr/>
                    <a:lstStyle/>
                    <a:p>
                      <a:r>
                        <a:rPr lang="pl-PL" dirty="0" smtClean="0"/>
                        <a:t>798</a:t>
                      </a:r>
                      <a:endParaRPr lang="pl-PL" dirty="0"/>
                    </a:p>
                  </a:txBody>
                  <a:tcPr/>
                </a:tc>
                <a:tc>
                  <a:txBody>
                    <a:bodyPr/>
                    <a:lstStyle/>
                    <a:p>
                      <a:r>
                        <a:rPr lang="pl-PL" dirty="0" smtClean="0"/>
                        <a:t>12%</a:t>
                      </a:r>
                      <a:endParaRPr lang="pl-PL" dirty="0"/>
                    </a:p>
                  </a:txBody>
                  <a:tcPr/>
                </a:tc>
                <a:tc>
                  <a:txBody>
                    <a:bodyPr/>
                    <a:lstStyle/>
                    <a:p>
                      <a:r>
                        <a:rPr lang="pl-PL" dirty="0" smtClean="0"/>
                        <a:t>19%</a:t>
                      </a:r>
                      <a:endParaRPr lang="pl-PL" dirty="0"/>
                    </a:p>
                  </a:txBody>
                  <a:tcPr/>
                </a:tc>
                <a:tc>
                  <a:txBody>
                    <a:bodyPr/>
                    <a:lstStyle/>
                    <a:p>
                      <a:endParaRPr lang="pl-PL" dirty="0"/>
                    </a:p>
                  </a:txBody>
                  <a:tcPr/>
                </a:tc>
              </a:tr>
            </a:tbl>
          </a:graphicData>
        </a:graphic>
      </p:graphicFrame>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719667" y="272288"/>
            <a:ext cx="10972800" cy="972312"/>
          </a:xfrm>
        </p:spPr>
        <p:txBody>
          <a:bodyPr/>
          <a:lstStyle/>
          <a:p>
            <a:r>
              <a:rPr lang="pl-PL" dirty="0" smtClean="0"/>
              <a:t> PP - Opis arkusza</a:t>
            </a:r>
            <a:endParaRPr lang="pl-PL" dirty="0"/>
          </a:p>
        </p:txBody>
      </p:sp>
      <p:sp>
        <p:nvSpPr>
          <p:cNvPr id="3" name="Symbol zastępczy zawartości 2"/>
          <p:cNvSpPr>
            <a:spLocks noGrp="1"/>
          </p:cNvSpPr>
          <p:nvPr>
            <p:ph idx="1"/>
          </p:nvPr>
        </p:nvSpPr>
        <p:spPr>
          <a:xfrm>
            <a:off x="609600" y="1236133"/>
            <a:ext cx="10972800" cy="5088467"/>
          </a:xfrm>
        </p:spPr>
        <p:txBody>
          <a:bodyPr>
            <a:normAutofit/>
          </a:bodyPr>
          <a:lstStyle/>
          <a:p>
            <a:r>
              <a:rPr lang="pl-PL" dirty="0" smtClean="0"/>
              <a:t>Arkusz egzaminacyjny z matematyki na poziomie podstawowym składał się z </a:t>
            </a:r>
            <a:r>
              <a:rPr lang="pl-PL" dirty="0" smtClean="0">
                <a:solidFill>
                  <a:srgbClr val="FF0000"/>
                </a:solidFill>
              </a:rPr>
              <a:t>25 ZZ  WW </a:t>
            </a:r>
            <a:r>
              <a:rPr lang="pl-PL" dirty="0" smtClean="0"/>
              <a:t>oraz </a:t>
            </a:r>
            <a:r>
              <a:rPr lang="pl-PL" dirty="0" smtClean="0">
                <a:solidFill>
                  <a:srgbClr val="FF0000"/>
                </a:solidFill>
              </a:rPr>
              <a:t>9 ZO</a:t>
            </a:r>
            <a:r>
              <a:rPr lang="pl-PL" dirty="0" smtClean="0"/>
              <a:t>. Zadania sprawdzały wiadomości oraz umiejętności opisane w pięciu obszarach wymagań ogólnych podstawy programowej z matematyki: </a:t>
            </a:r>
          </a:p>
          <a:p>
            <a:r>
              <a:rPr lang="pl-PL" dirty="0" smtClean="0">
                <a:solidFill>
                  <a:srgbClr val="FF0000"/>
                </a:solidFill>
              </a:rPr>
              <a:t>wykorzystanie i tworzenie informacji </a:t>
            </a:r>
            <a:r>
              <a:rPr lang="pl-PL" dirty="0" smtClean="0"/>
              <a:t>(4 ZZ i 1 KO), </a:t>
            </a:r>
          </a:p>
          <a:p>
            <a:r>
              <a:rPr lang="pl-PL" dirty="0" smtClean="0">
                <a:solidFill>
                  <a:srgbClr val="FF0000"/>
                </a:solidFill>
              </a:rPr>
              <a:t>wykorzystanie i interpretowanie reprezentacji </a:t>
            </a:r>
            <a:r>
              <a:rPr lang="pl-PL" dirty="0" smtClean="0"/>
              <a:t>(14 ZZ i 1 KO), </a:t>
            </a:r>
          </a:p>
          <a:p>
            <a:r>
              <a:rPr lang="pl-PL" dirty="0" smtClean="0">
                <a:solidFill>
                  <a:srgbClr val="FF0000"/>
                </a:solidFill>
              </a:rPr>
              <a:t>modelowanie matematyczne </a:t>
            </a:r>
            <a:r>
              <a:rPr lang="pl-PL" dirty="0" smtClean="0"/>
              <a:t>(5 ZZ, 1 KO i 1 RO), </a:t>
            </a:r>
            <a:r>
              <a:rPr lang="pl-PL" dirty="0" smtClean="0">
                <a:solidFill>
                  <a:srgbClr val="FF0000"/>
                </a:solidFill>
              </a:rPr>
              <a:t> </a:t>
            </a:r>
          </a:p>
          <a:p>
            <a:r>
              <a:rPr lang="pl-PL" dirty="0" smtClean="0">
                <a:solidFill>
                  <a:srgbClr val="FF0000"/>
                </a:solidFill>
              </a:rPr>
              <a:t>użycie i tworzenie strategii </a:t>
            </a:r>
            <a:r>
              <a:rPr lang="pl-PL" dirty="0" smtClean="0"/>
              <a:t>(2 ZZ, 1 KO i 2 RO), </a:t>
            </a:r>
          </a:p>
          <a:p>
            <a:r>
              <a:rPr lang="pl-PL" dirty="0" smtClean="0">
                <a:solidFill>
                  <a:srgbClr val="FF0000"/>
                </a:solidFill>
              </a:rPr>
              <a:t>rozumowanie i argumentacja </a:t>
            </a:r>
            <a:r>
              <a:rPr lang="pl-PL" dirty="0" smtClean="0"/>
              <a:t>(2 KO). </a:t>
            </a:r>
          </a:p>
          <a:p>
            <a:r>
              <a:rPr lang="pl-PL" dirty="0" smtClean="0"/>
              <a:t>Za rozwiązanie wszystkich zadań zdający mógł otrzymać 50 punktów.</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51</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719667" y="0"/>
            <a:ext cx="10972800" cy="1143000"/>
          </a:xfrm>
        </p:spPr>
        <p:txBody>
          <a:bodyPr/>
          <a:lstStyle/>
          <a:p>
            <a:r>
              <a:rPr lang="pl-PL" dirty="0" smtClean="0"/>
              <a:t>PP - Wyniki zdających- kraj</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52</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917011" y="1219200"/>
            <a:ext cx="9199722" cy="5063068"/>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60400" y="293525"/>
            <a:ext cx="65" cy="815608"/>
          </a:xfrm>
        </p:spPr>
        <p:txBody>
          <a:bodyPr wrap="none">
            <a:spAutoFit/>
          </a:bodyPr>
          <a:lstStyle/>
          <a:p>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53</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904342" y="980386"/>
            <a:ext cx="10237792" cy="5016926"/>
          </a:xfrm>
          <a:prstGeom prst="rect">
            <a:avLst/>
          </a:prstGeom>
          <a:noFill/>
          <a:ln w="9525">
            <a:noFill/>
            <a:miter lim="800000"/>
            <a:headEnd/>
            <a:tailEnd/>
          </a:ln>
        </p:spPr>
      </p:pic>
      <p:sp>
        <p:nvSpPr>
          <p:cNvPr id="7" name="Prostokąt 6"/>
          <p:cNvSpPr/>
          <p:nvPr/>
        </p:nvSpPr>
        <p:spPr>
          <a:xfrm>
            <a:off x="1159933" y="211665"/>
            <a:ext cx="9389534" cy="646331"/>
          </a:xfrm>
          <a:prstGeom prst="rect">
            <a:avLst/>
          </a:prstGeom>
        </p:spPr>
        <p:txBody>
          <a:bodyPr wrap="square">
            <a:spAutoFit/>
          </a:bodyPr>
          <a:lstStyle/>
          <a:p>
            <a:r>
              <a:rPr lang="pl-PL" sz="3600" b="1" dirty="0" smtClean="0"/>
              <a:t>PP - Wyniki </a:t>
            </a:r>
            <a:r>
              <a:rPr lang="pl-PL" sz="3600" b="1" dirty="0" smtClean="0"/>
              <a:t>zdających- województwo </a:t>
            </a:r>
            <a:endParaRPr lang="pl-PL" sz="3600" b="1"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1933" y="297688"/>
            <a:ext cx="10972800" cy="1143000"/>
          </a:xfrm>
        </p:spPr>
        <p:txBody>
          <a:bodyPr/>
          <a:lstStyle/>
          <a:p>
            <a:r>
              <a:rPr lang="pl-PL" dirty="0" smtClean="0"/>
              <a:t>PP – wymagania </a:t>
            </a:r>
            <a:r>
              <a:rPr lang="pl-PL" dirty="0" smtClean="0"/>
              <a:t>ogólne; kraj</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54</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1515534" y="1744109"/>
            <a:ext cx="8576204" cy="4466986"/>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PP – wymagania </a:t>
            </a:r>
            <a:r>
              <a:rPr lang="pl-PL" dirty="0" smtClean="0"/>
              <a:t>ogólne; województwo</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55</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1209410" y="1896534"/>
            <a:ext cx="8710878" cy="3981186"/>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PR – opis arkusza</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56</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21292" y="1981200"/>
            <a:ext cx="11760045" cy="3323491"/>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702734" y="196088"/>
            <a:ext cx="10972800" cy="963845"/>
          </a:xfrm>
        </p:spPr>
        <p:txBody>
          <a:bodyPr/>
          <a:lstStyle/>
          <a:p>
            <a:r>
              <a:rPr lang="pl-PL" dirty="0" smtClean="0"/>
              <a:t>PR - Rozkład wyników – kraj </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57</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1989823" y="1227668"/>
            <a:ext cx="9207174" cy="510540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60400" y="297688"/>
            <a:ext cx="10972800" cy="921512"/>
          </a:xfrm>
        </p:spPr>
        <p:txBody>
          <a:bodyPr/>
          <a:lstStyle/>
          <a:p>
            <a:r>
              <a:rPr lang="pl-PL" dirty="0" smtClean="0"/>
              <a:t>PR - Rozkład wyników </a:t>
            </a:r>
            <a:r>
              <a:rPr lang="pl-PL" dirty="0" smtClean="0"/>
              <a:t>- województwo</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58</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917083" y="1113769"/>
            <a:ext cx="9759384" cy="4783001"/>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745066" y="145288"/>
            <a:ext cx="10972800" cy="1143000"/>
          </a:xfrm>
        </p:spPr>
        <p:txBody>
          <a:bodyPr/>
          <a:lstStyle/>
          <a:p>
            <a:r>
              <a:rPr lang="pl-PL" dirty="0" smtClean="0"/>
              <a:t>PR – wymagania ogólne; kraj</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59</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2099009" y="1236133"/>
            <a:ext cx="9044183" cy="4950619"/>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457200"/>
            <a:ext cx="10972800" cy="787400"/>
          </a:xfrm>
        </p:spPr>
        <p:txBody>
          <a:bodyPr>
            <a:normAutofit fontScale="90000"/>
          </a:bodyPr>
          <a:lstStyle/>
          <a:p>
            <a:r>
              <a:rPr lang="pl-PL" dirty="0" smtClean="0"/>
              <a:t>PR – wymagania ogólne; </a:t>
            </a:r>
            <a:r>
              <a:rPr lang="pl-PL" dirty="0" smtClean="0"/>
              <a:t>województwo</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60</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699898" y="1394119"/>
            <a:ext cx="10315235" cy="4269287"/>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18067" y="229954"/>
            <a:ext cx="10972800" cy="853779"/>
          </a:xfrm>
        </p:spPr>
        <p:txBody>
          <a:bodyPr/>
          <a:lstStyle/>
          <a:p>
            <a:r>
              <a:rPr lang="pl-PL" dirty="0" smtClean="0"/>
              <a:t>Wnioski i rekomendacje</a:t>
            </a:r>
            <a:endParaRPr lang="pl-PL" dirty="0"/>
          </a:p>
        </p:txBody>
      </p:sp>
      <p:sp>
        <p:nvSpPr>
          <p:cNvPr id="3" name="Symbol zastępczy zawartości 2"/>
          <p:cNvSpPr>
            <a:spLocks noGrp="1"/>
          </p:cNvSpPr>
          <p:nvPr>
            <p:ph idx="1"/>
          </p:nvPr>
        </p:nvSpPr>
        <p:spPr>
          <a:xfrm>
            <a:off x="609600" y="1278467"/>
            <a:ext cx="10972800" cy="5046133"/>
          </a:xfrm>
        </p:spPr>
        <p:txBody>
          <a:bodyPr>
            <a:normAutofit fontScale="92500" lnSpcReduction="20000"/>
          </a:bodyPr>
          <a:lstStyle/>
          <a:p>
            <a:pPr algn="just">
              <a:buNone/>
            </a:pPr>
            <a:r>
              <a:rPr lang="pl-PL" dirty="0" smtClean="0"/>
              <a:t>    1. Egzamin maturalny z matematyki na poziomie podstawowym potwierdził, że maturzystom </a:t>
            </a:r>
            <a:r>
              <a:rPr lang="pl-PL" b="1" dirty="0" smtClean="0">
                <a:solidFill>
                  <a:srgbClr val="00B050"/>
                </a:solidFill>
              </a:rPr>
              <a:t>nie sprawiają trudności zadania sprawdzające pojedyncze, mało skomplikowane umiejętności</a:t>
            </a:r>
            <a:r>
              <a:rPr lang="pl-PL" dirty="0" smtClean="0"/>
              <a:t>, wymagające wykonania jednej lub dwóch czynności. 2.</a:t>
            </a:r>
            <a:r>
              <a:rPr lang="pl-PL" dirty="0" smtClean="0">
                <a:solidFill>
                  <a:srgbClr val="00B050"/>
                </a:solidFill>
              </a:rPr>
              <a:t>Najlepsze wyniki </a:t>
            </a:r>
            <a:r>
              <a:rPr lang="pl-PL" dirty="0" smtClean="0"/>
              <a:t>zdający uzyskali </a:t>
            </a:r>
            <a:r>
              <a:rPr lang="pl-PL" dirty="0" smtClean="0">
                <a:solidFill>
                  <a:srgbClr val="00B050"/>
                </a:solidFill>
              </a:rPr>
              <a:t>w zadaniach zamkniętych</a:t>
            </a:r>
            <a:r>
              <a:rPr lang="pl-PL" dirty="0" smtClean="0"/>
              <a:t>, które sprawdzały umiejętności: </a:t>
            </a:r>
            <a:r>
              <a:rPr lang="pl-PL" b="1" dirty="0" smtClean="0">
                <a:solidFill>
                  <a:srgbClr val="00B050"/>
                </a:solidFill>
              </a:rPr>
              <a:t>wykorzystania interpretacji geometrycznej układu równań pierwszego stopnia z dwiema niewiadomymi, wykorzystania wzoru na </a:t>
            </a:r>
            <a:r>
              <a:rPr lang="pl-PL" b="1" dirty="0" err="1" smtClean="0">
                <a:solidFill>
                  <a:srgbClr val="00B050"/>
                </a:solidFill>
              </a:rPr>
              <a:t>n-ty</a:t>
            </a:r>
            <a:r>
              <a:rPr lang="pl-PL" b="1" dirty="0" smtClean="0">
                <a:solidFill>
                  <a:srgbClr val="00B050"/>
                </a:solidFill>
              </a:rPr>
              <a:t> wyraz ciągu arytmetycznego oraz wyznaczenia wartości pozostałych funkcji trygonometrycznych tego samego kąta ostrego znając wartość jednej z funkcji: sinus lub cosinus. </a:t>
            </a:r>
          </a:p>
          <a:p>
            <a:pPr algn="just">
              <a:buNone/>
            </a:pPr>
            <a:r>
              <a:rPr lang="pl-PL" dirty="0" smtClean="0"/>
              <a:t>   3.Względnie wysoki był również odsetek zdających, którzy potrafili </a:t>
            </a:r>
            <a:r>
              <a:rPr lang="pl-PL" b="1" dirty="0" smtClean="0">
                <a:solidFill>
                  <a:srgbClr val="00B050"/>
                </a:solidFill>
              </a:rPr>
              <a:t>badać równoległość prostych na podstawie ich równań kierunkowych oraz obliczać prawdopodobieństwo zdarzenia z wykorzystaniem klasycznej definicji prawdopodobieństwa w prostej sytuacji.</a:t>
            </a:r>
            <a:r>
              <a:rPr lang="pl-PL" dirty="0" smtClean="0"/>
              <a:t> Tym samym potwierdza się teza, że zdający osiągają bardzo dobre wyniki w </a:t>
            </a:r>
            <a:r>
              <a:rPr lang="pl-PL" b="1" dirty="0" smtClean="0"/>
              <a:t>zadaniach krótkich, wymagających jedynie zastosowania wzorów.</a:t>
            </a:r>
            <a:endParaRPr lang="pl-PL" b="1"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61</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719667" y="289221"/>
            <a:ext cx="10972800" cy="887646"/>
          </a:xfrm>
        </p:spPr>
        <p:txBody>
          <a:bodyPr/>
          <a:lstStyle/>
          <a:p>
            <a:r>
              <a:rPr lang="pl-PL" dirty="0" smtClean="0"/>
              <a:t>Wnioski i rekomendacje</a:t>
            </a:r>
            <a:endParaRPr lang="pl-PL" dirty="0"/>
          </a:p>
        </p:txBody>
      </p:sp>
      <p:sp>
        <p:nvSpPr>
          <p:cNvPr id="3" name="Symbol zastępczy zawartości 2"/>
          <p:cNvSpPr>
            <a:spLocks noGrp="1"/>
          </p:cNvSpPr>
          <p:nvPr>
            <p:ph idx="1"/>
          </p:nvPr>
        </p:nvSpPr>
        <p:spPr>
          <a:xfrm>
            <a:off x="609600" y="1473200"/>
            <a:ext cx="10972800" cy="4851400"/>
          </a:xfrm>
        </p:spPr>
        <p:txBody>
          <a:bodyPr>
            <a:normAutofit fontScale="92500"/>
          </a:bodyPr>
          <a:lstStyle/>
          <a:p>
            <a:pPr>
              <a:buNone/>
            </a:pPr>
            <a:r>
              <a:rPr lang="pl-PL" dirty="0" smtClean="0"/>
              <a:t>4. Na </a:t>
            </a:r>
            <a:r>
              <a:rPr lang="pl-PL" b="1" dirty="0" smtClean="0"/>
              <a:t>poziomie rozszerzonym </a:t>
            </a:r>
            <a:r>
              <a:rPr lang="pl-PL" dirty="0" smtClean="0"/>
              <a:t>dla zdających </a:t>
            </a:r>
            <a:r>
              <a:rPr lang="pl-PL" dirty="0" smtClean="0">
                <a:solidFill>
                  <a:srgbClr val="FF0000"/>
                </a:solidFill>
              </a:rPr>
              <a:t>nie było zadań bardzo łatwych, ani nawet łatwych</a:t>
            </a:r>
            <a:r>
              <a:rPr lang="pl-PL" dirty="0" smtClean="0"/>
              <a:t>. </a:t>
            </a:r>
            <a:r>
              <a:rPr lang="pl-PL" dirty="0" smtClean="0">
                <a:solidFill>
                  <a:srgbClr val="00B050"/>
                </a:solidFill>
              </a:rPr>
              <a:t>Najlepsze wyniki </a:t>
            </a:r>
            <a:r>
              <a:rPr lang="pl-PL" dirty="0" smtClean="0"/>
              <a:t>zdający uzyskali w zadaniach sprawdzających </a:t>
            </a:r>
            <a:r>
              <a:rPr lang="pl-PL" b="1" dirty="0" smtClean="0"/>
              <a:t>umiejętność szkicowania wykresu funkcji z wartością bezwzględną i określania liczby rozwiązań równania oraz obliczania prawdopodobieństwa warunkowego</a:t>
            </a:r>
            <a:r>
              <a:rPr lang="pl-PL" dirty="0" smtClean="0"/>
              <a:t>. </a:t>
            </a:r>
          </a:p>
          <a:p>
            <a:pPr>
              <a:buNone/>
            </a:pPr>
            <a:r>
              <a:rPr lang="pl-PL" dirty="0" smtClean="0"/>
              <a:t>5. W przypadku zadań otwartych na poziomie rozszerzonym najwyższe wyniki zdający uzyskali za rozwiązanie zadania, w którym należało wykazać się </a:t>
            </a:r>
            <a:r>
              <a:rPr lang="pl-PL" b="1" dirty="0" smtClean="0">
                <a:solidFill>
                  <a:srgbClr val="00B050"/>
                </a:solidFill>
              </a:rPr>
              <a:t>umiejętnością zastosowania geometrycznej interpretacji pochodnej do wyznaczenia równania stycznej do krzywej</a:t>
            </a:r>
            <a:r>
              <a:rPr lang="pl-PL" dirty="0" smtClean="0"/>
              <a:t>. </a:t>
            </a:r>
          </a:p>
          <a:p>
            <a:pPr>
              <a:buNone/>
            </a:pPr>
            <a:r>
              <a:rPr lang="pl-PL" dirty="0" smtClean="0"/>
              <a:t>6. Maturzyści </a:t>
            </a:r>
            <a:r>
              <a:rPr lang="pl-PL" b="1" dirty="0" smtClean="0">
                <a:solidFill>
                  <a:srgbClr val="00B050"/>
                </a:solidFill>
              </a:rPr>
              <a:t>lepiej radzą sobie z rozwiązaniem zadań, w których należy wykorzystać znany algorytm</a:t>
            </a:r>
            <a:r>
              <a:rPr lang="pl-PL" dirty="0" smtClean="0"/>
              <a:t>, niż z zadaniami wymagającymi zaplanowania strategii rozwiązania, modelowania matematycznego czy uzasadnieniem postawionej tezy.</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62</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94267" y="263822"/>
            <a:ext cx="10972800" cy="853778"/>
          </a:xfrm>
        </p:spPr>
        <p:txBody>
          <a:bodyPr/>
          <a:lstStyle/>
          <a:p>
            <a:r>
              <a:rPr lang="pl-PL" dirty="0" smtClean="0"/>
              <a:t>Wnioski i rekomendacje</a:t>
            </a:r>
            <a:endParaRPr lang="pl-PL" dirty="0"/>
          </a:p>
        </p:txBody>
      </p:sp>
      <p:sp>
        <p:nvSpPr>
          <p:cNvPr id="3" name="Symbol zastępczy zawartości 2"/>
          <p:cNvSpPr>
            <a:spLocks noGrp="1"/>
          </p:cNvSpPr>
          <p:nvPr>
            <p:ph idx="1"/>
          </p:nvPr>
        </p:nvSpPr>
        <p:spPr>
          <a:xfrm>
            <a:off x="609600" y="1210733"/>
            <a:ext cx="10972800" cy="5113867"/>
          </a:xfrm>
        </p:spPr>
        <p:txBody>
          <a:bodyPr/>
          <a:lstStyle/>
          <a:p>
            <a:pPr algn="just">
              <a:buNone/>
            </a:pPr>
            <a:r>
              <a:rPr lang="pl-PL" dirty="0" smtClean="0"/>
              <a:t>7. Zarówno na poziomie podstawowym, jak i na poziomie rozszerzonym, egzamin ujawnił </a:t>
            </a:r>
            <a:r>
              <a:rPr lang="pl-PL" dirty="0" smtClean="0">
                <a:solidFill>
                  <a:srgbClr val="FF0000"/>
                </a:solidFill>
              </a:rPr>
              <a:t>niski poziom opanowania </a:t>
            </a:r>
            <a:r>
              <a:rPr lang="pl-PL" dirty="0" smtClean="0"/>
              <a:t>przez zdających </a:t>
            </a:r>
            <a:r>
              <a:rPr lang="pl-PL" dirty="0" smtClean="0">
                <a:solidFill>
                  <a:srgbClr val="FF0000"/>
                </a:solidFill>
              </a:rPr>
              <a:t>umiejętności </a:t>
            </a:r>
            <a:br>
              <a:rPr lang="pl-PL" dirty="0" smtClean="0">
                <a:solidFill>
                  <a:srgbClr val="FF0000"/>
                </a:solidFill>
              </a:rPr>
            </a:br>
            <a:r>
              <a:rPr lang="pl-PL" dirty="0" smtClean="0">
                <a:solidFill>
                  <a:srgbClr val="FF0000"/>
                </a:solidFill>
              </a:rPr>
              <a:t>z zakresu geometrii, zarówno w przypadku geometrii płaszczyzny (planimetrii) – w szczególności geometrii na płaszczyźnie kartezjańskiej – jak i geometrii przestrzennej (stereometrii).</a:t>
            </a:r>
            <a:r>
              <a:rPr lang="pl-PL" dirty="0" smtClean="0"/>
              <a:t> Dotyczy to głównie zadań </a:t>
            </a:r>
            <a:r>
              <a:rPr lang="pl-PL" b="1" dirty="0" smtClean="0"/>
              <a:t>RO</a:t>
            </a:r>
            <a:r>
              <a:rPr lang="pl-PL" dirty="0" smtClean="0"/>
              <a:t>, w których należało użyć lub stworzyć strategię rozwiązania, łącząc w spójną, logicznie uporządkowaną całość kilka pojedynczych umiejętności. Przyczyn niepowodzeń zdających w takich zadaniach należy upatrywać w umiejętności </a:t>
            </a:r>
            <a:r>
              <a:rPr lang="pl-PL" dirty="0" smtClean="0">
                <a:solidFill>
                  <a:srgbClr val="FF0000"/>
                </a:solidFill>
              </a:rPr>
              <a:t>czytania treści zadania ze zrozumieniem i poprawnej jej interpretacji, których to opanowanie umożliwia stworzenie całościowej koncepcji rozwiązania</a:t>
            </a:r>
            <a:r>
              <a:rPr lang="pl-PL" dirty="0" smtClean="0"/>
              <a:t>.</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63</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92667" y="221488"/>
            <a:ext cx="10972800" cy="811445"/>
          </a:xfrm>
        </p:spPr>
        <p:txBody>
          <a:bodyPr/>
          <a:lstStyle/>
          <a:p>
            <a:r>
              <a:rPr lang="pl-PL" dirty="0" smtClean="0"/>
              <a:t>Wnioski i rekomendacje</a:t>
            </a:r>
            <a:endParaRPr lang="pl-PL" dirty="0"/>
          </a:p>
        </p:txBody>
      </p:sp>
      <p:sp>
        <p:nvSpPr>
          <p:cNvPr id="3" name="Symbol zastępczy zawartości 2"/>
          <p:cNvSpPr>
            <a:spLocks noGrp="1"/>
          </p:cNvSpPr>
          <p:nvPr>
            <p:ph idx="1"/>
          </p:nvPr>
        </p:nvSpPr>
        <p:spPr>
          <a:xfrm>
            <a:off x="609600" y="1066801"/>
            <a:ext cx="10972800" cy="5257800"/>
          </a:xfrm>
        </p:spPr>
        <p:txBody>
          <a:bodyPr>
            <a:normAutofit lnSpcReduction="10000"/>
          </a:bodyPr>
          <a:lstStyle/>
          <a:p>
            <a:pPr algn="just">
              <a:buNone/>
            </a:pPr>
            <a:r>
              <a:rPr lang="pl-PL" dirty="0" smtClean="0"/>
              <a:t>8. Na niski wynik egzaminu z matematyki najczęściej znacząco wpływa </a:t>
            </a:r>
            <a:r>
              <a:rPr lang="pl-PL" dirty="0" smtClean="0">
                <a:solidFill>
                  <a:srgbClr val="FF0000"/>
                </a:solidFill>
              </a:rPr>
              <a:t>brak sprawności rachunkowej oraz problemy z poprawnym wykonywaniem obliczeń rachunkowych</a:t>
            </a:r>
            <a:r>
              <a:rPr lang="pl-PL" dirty="0" smtClean="0"/>
              <a:t>. W rozwiązaniach zadań otwartych błędy rachunkowe są popełniane przez zdających </a:t>
            </a:r>
            <a:r>
              <a:rPr lang="pl-PL" dirty="0" smtClean="0">
                <a:solidFill>
                  <a:srgbClr val="FF0000"/>
                </a:solidFill>
              </a:rPr>
              <a:t>na każdym etapie rozwiązania</a:t>
            </a:r>
            <a:r>
              <a:rPr lang="pl-PL" dirty="0" smtClean="0"/>
              <a:t>, a te z nich, które dotyczą początkowej fazy rozwiązania zadania nierzadko w sposób istotny utrudniają lub wręcz uniemożliwiają dokończenie rozwiązania albo doprowadzają do otrzymania wyników niespełniających warunków zadania. </a:t>
            </a:r>
          </a:p>
          <a:p>
            <a:pPr algn="just">
              <a:buNone/>
            </a:pPr>
            <a:r>
              <a:rPr lang="pl-PL" dirty="0" smtClean="0">
                <a:solidFill>
                  <a:srgbClr val="FF0000"/>
                </a:solidFill>
              </a:rPr>
              <a:t>    W wyniku popełnianych błędów zdający często nie doprowadzają rozwiązania do momentu, który umożliwiłyby rozstrzygnięcie, czy zdający opanował sprawdzane umiejętności potrzebne do prawidłowego rozwiązania zadania</a:t>
            </a:r>
            <a:r>
              <a:rPr lang="pl-PL" dirty="0" smtClean="0"/>
              <a:t>. Maturzyści często </a:t>
            </a:r>
            <a:r>
              <a:rPr lang="pl-PL" b="1" dirty="0" smtClean="0"/>
              <a:t>nie potrafią właściwie zinterpretować uzyskanych wyników</a:t>
            </a:r>
            <a:r>
              <a:rPr lang="pl-PL" dirty="0" smtClean="0"/>
              <a:t>, a tym samym ujawniają </a:t>
            </a:r>
            <a:r>
              <a:rPr lang="pl-PL" b="1" dirty="0" smtClean="0"/>
              <a:t>brak zrozumienia pojęć i własności obiektów matematycznych.</a:t>
            </a:r>
            <a:endParaRPr lang="pl-PL" b="1"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64</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711200" y="280755"/>
            <a:ext cx="10972800" cy="769112"/>
          </a:xfrm>
        </p:spPr>
        <p:txBody>
          <a:bodyPr>
            <a:normAutofit fontScale="90000"/>
          </a:bodyPr>
          <a:lstStyle/>
          <a:p>
            <a:r>
              <a:rPr lang="pl-PL" dirty="0" smtClean="0"/>
              <a:t>Wnioski i rekomendacje</a:t>
            </a:r>
            <a:endParaRPr lang="pl-PL" dirty="0"/>
          </a:p>
        </p:txBody>
      </p:sp>
      <p:sp>
        <p:nvSpPr>
          <p:cNvPr id="3" name="Symbol zastępczy zawartości 2"/>
          <p:cNvSpPr>
            <a:spLocks noGrp="1"/>
          </p:cNvSpPr>
          <p:nvPr>
            <p:ph idx="1"/>
          </p:nvPr>
        </p:nvSpPr>
        <p:spPr>
          <a:xfrm>
            <a:off x="609600" y="1058333"/>
            <a:ext cx="10972800" cy="5266267"/>
          </a:xfrm>
        </p:spPr>
        <p:txBody>
          <a:bodyPr/>
          <a:lstStyle/>
          <a:p>
            <a:pPr algn="just">
              <a:buNone/>
            </a:pPr>
            <a:r>
              <a:rPr lang="pl-PL" dirty="0" smtClean="0"/>
              <a:t>9. Wyniki egzaminu maturalnego wyraźnie wskazują, że najwięcej trudności na egzaminie z matematyki sprawiają maturzystom </a:t>
            </a:r>
            <a:r>
              <a:rPr lang="pl-PL" b="1" dirty="0" smtClean="0">
                <a:solidFill>
                  <a:srgbClr val="FF0000"/>
                </a:solidFill>
              </a:rPr>
              <a:t>zadania wymagające uzasadnienia prawdziwości tezy</a:t>
            </a:r>
            <a:r>
              <a:rPr lang="pl-PL" dirty="0" smtClean="0"/>
              <a:t>. Zadania wymagające przeprowadzenia rozumowania i przytoczenia poprawnej argumentacji są znacznie </a:t>
            </a:r>
            <a:r>
              <a:rPr lang="pl-PL" dirty="0" smtClean="0">
                <a:solidFill>
                  <a:srgbClr val="FF0000"/>
                </a:solidFill>
              </a:rPr>
              <a:t>częściej od innych pomijane</a:t>
            </a:r>
            <a:r>
              <a:rPr lang="pl-PL" dirty="0" smtClean="0"/>
              <a:t>, a wśród tych zdających, którzy podejmują próbę ich rozwiązania jest wielu wnioskujących o prawdziwości tezy na podstawie sprawdzenia poprawności dla kilku wybranych wartości, albo nieuprawnionym przyjmowaniu szczególnych założeń o rozważanych obiektach matematycznych. Często też zdający </a:t>
            </a:r>
            <a:r>
              <a:rPr lang="pl-PL" dirty="0" smtClean="0">
                <a:solidFill>
                  <a:srgbClr val="FF0000"/>
                </a:solidFill>
              </a:rPr>
              <a:t>pomijają istotną część rozumowania </a:t>
            </a:r>
            <a:r>
              <a:rPr lang="pl-PL" dirty="0" smtClean="0"/>
              <a:t>lub </a:t>
            </a:r>
            <a:r>
              <a:rPr lang="pl-PL" dirty="0" smtClean="0">
                <a:solidFill>
                  <a:srgbClr val="FF0000"/>
                </a:solidFill>
              </a:rPr>
              <a:t>nie podają jakiegokolwiek komentarza w kluczowych miejscach przedstawianego uzasadnienia.</a:t>
            </a:r>
            <a:endParaRPr lang="pl-PL" dirty="0">
              <a:solidFill>
                <a:srgbClr val="FF0000"/>
              </a:solidFill>
            </a:endParaRPr>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65</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736600" y="170688"/>
            <a:ext cx="10972800" cy="853779"/>
          </a:xfrm>
        </p:spPr>
        <p:txBody>
          <a:bodyPr/>
          <a:lstStyle/>
          <a:p>
            <a:r>
              <a:rPr lang="pl-PL" dirty="0" smtClean="0"/>
              <a:t>Wnioski i rekomendacje</a:t>
            </a:r>
            <a:endParaRPr lang="pl-PL" dirty="0"/>
          </a:p>
        </p:txBody>
      </p:sp>
      <p:sp>
        <p:nvSpPr>
          <p:cNvPr id="3" name="Symbol zastępczy zawartości 2"/>
          <p:cNvSpPr>
            <a:spLocks noGrp="1"/>
          </p:cNvSpPr>
          <p:nvPr>
            <p:ph idx="1"/>
          </p:nvPr>
        </p:nvSpPr>
        <p:spPr>
          <a:xfrm>
            <a:off x="609600" y="1083733"/>
            <a:ext cx="10972800" cy="5240867"/>
          </a:xfrm>
        </p:spPr>
        <p:txBody>
          <a:bodyPr>
            <a:normAutofit/>
          </a:bodyPr>
          <a:lstStyle/>
          <a:p>
            <a:pPr algn="just">
              <a:buNone/>
            </a:pPr>
            <a:r>
              <a:rPr lang="pl-PL" dirty="0" smtClean="0"/>
              <a:t>10. Tegoroczny egzamin ujawnił relatywnie </a:t>
            </a:r>
            <a:r>
              <a:rPr lang="pl-PL" b="1" dirty="0" smtClean="0">
                <a:solidFill>
                  <a:srgbClr val="FF0000"/>
                </a:solidFill>
              </a:rPr>
              <a:t>niski poziom umiejętności rozumienia tekstu matematycznego.</a:t>
            </a:r>
            <a:r>
              <a:rPr lang="pl-PL" dirty="0" smtClean="0"/>
              <a:t> Świadczą o tym nieudane próby podjęcia rozwiązania zadań, gdzie już w początkowej fazie tworzenia strategii rozwiązania zdający przystępują do rozważania sytuacji odmiennych od wynikających z treści zadań. </a:t>
            </a:r>
          </a:p>
          <a:p>
            <a:pPr algn="just">
              <a:buNone/>
            </a:pPr>
            <a:r>
              <a:rPr lang="pl-PL" dirty="0" smtClean="0"/>
              <a:t>11. </a:t>
            </a:r>
            <a:r>
              <a:rPr lang="pl-PL" b="1" dirty="0" smtClean="0">
                <a:solidFill>
                  <a:srgbClr val="7030A0"/>
                </a:solidFill>
              </a:rPr>
              <a:t>W trakcie procesu kształcenia nauczyciele powinni nadać duże znaczenie początkowej fazie rozwiązania zadania</a:t>
            </a:r>
            <a:r>
              <a:rPr lang="pl-PL" dirty="0" smtClean="0"/>
              <a:t>, tj. precyzyjnemu ustaleniu istoty rozwiązywanego problemu i rozumieniu opisanej sytuacji. </a:t>
            </a:r>
            <a:r>
              <a:rPr lang="pl-PL" dirty="0" smtClean="0">
                <a:solidFill>
                  <a:srgbClr val="7030A0"/>
                </a:solidFill>
              </a:rPr>
              <a:t>Można ćwiczyć </a:t>
            </a:r>
            <a:br>
              <a:rPr lang="pl-PL" dirty="0" smtClean="0">
                <a:solidFill>
                  <a:srgbClr val="7030A0"/>
                </a:solidFill>
              </a:rPr>
            </a:br>
            <a:r>
              <a:rPr lang="pl-PL" dirty="0" smtClean="0">
                <a:solidFill>
                  <a:srgbClr val="7030A0"/>
                </a:solidFill>
              </a:rPr>
              <a:t>z uczniami zmianę sformułowania treści matematycznej na opis tego samego zagadnienia w innym ujęciu albo rozwiązywanie zadań, w których pozornie drobna zmiana w treści wymaga zastosowania rozumowania istotnie odmiennego.</a:t>
            </a:r>
            <a:endParaRPr lang="pl-PL" dirty="0">
              <a:solidFill>
                <a:srgbClr val="7030A0"/>
              </a:solidFill>
            </a:endParaRPr>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66</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762000" y="221488"/>
            <a:ext cx="10972800" cy="735245"/>
          </a:xfrm>
        </p:spPr>
        <p:txBody>
          <a:bodyPr>
            <a:normAutofit fontScale="90000"/>
          </a:bodyPr>
          <a:lstStyle/>
          <a:p>
            <a:r>
              <a:rPr lang="pl-PL" dirty="0" smtClean="0"/>
              <a:t>Wnioski i rekomendacje</a:t>
            </a:r>
            <a:endParaRPr lang="pl-PL" dirty="0"/>
          </a:p>
        </p:txBody>
      </p:sp>
      <p:sp>
        <p:nvSpPr>
          <p:cNvPr id="3" name="Symbol zastępczy zawartości 2"/>
          <p:cNvSpPr>
            <a:spLocks noGrp="1"/>
          </p:cNvSpPr>
          <p:nvPr>
            <p:ph idx="1"/>
          </p:nvPr>
        </p:nvSpPr>
        <p:spPr>
          <a:xfrm>
            <a:off x="313267" y="1109133"/>
            <a:ext cx="11548533" cy="5215467"/>
          </a:xfrm>
        </p:spPr>
        <p:txBody>
          <a:bodyPr/>
          <a:lstStyle/>
          <a:p>
            <a:pPr algn="just">
              <a:buNone/>
            </a:pPr>
            <a:r>
              <a:rPr lang="pl-PL" dirty="0" smtClean="0"/>
              <a:t>   12. Podczas lekcji </a:t>
            </a:r>
            <a:r>
              <a:rPr lang="pl-PL" b="1" dirty="0" smtClean="0">
                <a:solidFill>
                  <a:srgbClr val="7030A0"/>
                </a:solidFill>
              </a:rPr>
              <a:t>należy pokazywać i wyjaśniać alternatywne ujęcia zagadnień, które umożliwiają poprawne i szybkie rozwiązanie problemu</a:t>
            </a:r>
            <a:r>
              <a:rPr lang="pl-PL" dirty="0" smtClean="0"/>
              <a:t> oraz ćwiczyć </a:t>
            </a:r>
          </a:p>
          <a:p>
            <a:pPr algn="just">
              <a:buNone/>
            </a:pPr>
            <a:r>
              <a:rPr lang="pl-PL" dirty="0" smtClean="0"/>
              <a:t>    z uczniami </a:t>
            </a:r>
            <a:r>
              <a:rPr lang="pl-PL" b="1" dirty="0" smtClean="0">
                <a:solidFill>
                  <a:srgbClr val="7030A0"/>
                </a:solidFill>
              </a:rPr>
              <a:t>rozwiązywanie zadań różnymi sposobami</a:t>
            </a:r>
            <a:r>
              <a:rPr lang="pl-PL" dirty="0" smtClean="0"/>
              <a:t>, ukazując tym samym </a:t>
            </a:r>
            <a:r>
              <a:rPr lang="pl-PL" b="1" dirty="0" smtClean="0">
                <a:solidFill>
                  <a:srgbClr val="7030A0"/>
                </a:solidFill>
              </a:rPr>
              <a:t>rozmaitość strategii </a:t>
            </a:r>
            <a:r>
              <a:rPr lang="pl-PL" dirty="0" smtClean="0"/>
              <a:t>rozwiązywania problemów matematycznych. </a:t>
            </a:r>
            <a:br>
              <a:rPr lang="pl-PL" dirty="0" smtClean="0"/>
            </a:br>
            <a:r>
              <a:rPr lang="pl-PL" dirty="0" smtClean="0"/>
              <a:t>13. Umiejętność uogólniania i określania zmienności własności obiektów matematycznych w zależności od przyjmowania różnych wartości liczbowych jest niezbędna do prowadzenia prawidłowego wnioskowania. Wspomniane umiejętności decydują wręcz o możliwości rozwiązania niektórych zadań. </a:t>
            </a:r>
            <a:br>
              <a:rPr lang="pl-PL" dirty="0" smtClean="0"/>
            </a:br>
            <a:r>
              <a:rPr lang="pl-PL" b="1" dirty="0" smtClean="0">
                <a:solidFill>
                  <a:srgbClr val="7030A0"/>
                </a:solidFill>
              </a:rPr>
              <a:t>W trakcie procesu kształcenia nauczyciele powinni stwarzać uczniom więcej okazji do ćwiczenia umiejętności analizowania zmian własności obiektów matematycznych, które są konsekwencją przyjmowania w badanych sytuacjach różnych możliwych wartości liczbowych</a:t>
            </a:r>
            <a:r>
              <a:rPr lang="pl-PL" dirty="0" smtClean="0"/>
              <a:t>.</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67</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719667" y="204555"/>
            <a:ext cx="10972800" cy="735245"/>
          </a:xfrm>
        </p:spPr>
        <p:txBody>
          <a:bodyPr>
            <a:normAutofit fontScale="90000"/>
          </a:bodyPr>
          <a:lstStyle/>
          <a:p>
            <a:r>
              <a:rPr lang="pl-PL" dirty="0" smtClean="0"/>
              <a:t>Wnioski i rekomendacje</a:t>
            </a:r>
            <a:endParaRPr lang="pl-PL" dirty="0"/>
          </a:p>
        </p:txBody>
      </p:sp>
      <p:sp>
        <p:nvSpPr>
          <p:cNvPr id="3" name="Symbol zastępczy zawartości 2"/>
          <p:cNvSpPr>
            <a:spLocks noGrp="1"/>
          </p:cNvSpPr>
          <p:nvPr>
            <p:ph idx="1"/>
          </p:nvPr>
        </p:nvSpPr>
        <p:spPr>
          <a:xfrm>
            <a:off x="609600" y="1109133"/>
            <a:ext cx="10972800" cy="5215467"/>
          </a:xfrm>
        </p:spPr>
        <p:txBody>
          <a:bodyPr/>
          <a:lstStyle/>
          <a:p>
            <a:pPr algn="just">
              <a:buNone/>
            </a:pPr>
            <a:r>
              <a:rPr lang="pl-PL" dirty="0" smtClean="0"/>
              <a:t>14. W trakcie nauki należy koniecznie zwracać uwagę na </a:t>
            </a:r>
            <a:r>
              <a:rPr lang="pl-PL" b="1" dirty="0" smtClean="0">
                <a:solidFill>
                  <a:srgbClr val="7030A0"/>
                </a:solidFill>
              </a:rPr>
              <a:t>staranne i sprawne wykonywanie przekształceń i obliczeń</a:t>
            </a:r>
            <a:r>
              <a:rPr lang="pl-PL" dirty="0" smtClean="0"/>
              <a:t>. Nieodzowne jest </a:t>
            </a:r>
            <a:r>
              <a:rPr lang="pl-PL" b="1" dirty="0" smtClean="0">
                <a:solidFill>
                  <a:srgbClr val="7030A0"/>
                </a:solidFill>
              </a:rPr>
              <a:t>weryfikowanie poprawności otrzymanego wyniku</a:t>
            </a:r>
            <a:r>
              <a:rPr lang="pl-PL" dirty="0" smtClean="0"/>
              <a:t>, a </a:t>
            </a:r>
            <a:r>
              <a:rPr lang="pl-PL" b="1" dirty="0" smtClean="0">
                <a:solidFill>
                  <a:srgbClr val="7030A0"/>
                </a:solidFill>
              </a:rPr>
              <a:t>w przypadku wyników niezgodnych </a:t>
            </a:r>
            <a:br>
              <a:rPr lang="pl-PL" b="1" dirty="0" smtClean="0">
                <a:solidFill>
                  <a:srgbClr val="7030A0"/>
                </a:solidFill>
              </a:rPr>
            </a:br>
            <a:r>
              <a:rPr lang="pl-PL" b="1" dirty="0" smtClean="0">
                <a:solidFill>
                  <a:srgbClr val="7030A0"/>
                </a:solidFill>
              </a:rPr>
              <a:t>z treścią zadania wskazywanie i wyjaśnianie tych sprzeczności</a:t>
            </a:r>
            <a:r>
              <a:rPr lang="pl-PL" dirty="0" smtClean="0"/>
              <a:t>, aby kształtować umiejętność określania obiektów matematycznych wyznaczonych przez konkretne wartości liczbowe. </a:t>
            </a:r>
          </a:p>
          <a:p>
            <a:pPr algn="just">
              <a:buNone/>
            </a:pPr>
            <a:r>
              <a:rPr lang="pl-PL" dirty="0" smtClean="0"/>
              <a:t>15. </a:t>
            </a:r>
            <a:r>
              <a:rPr lang="pl-PL" b="1" dirty="0" smtClean="0">
                <a:solidFill>
                  <a:srgbClr val="7030A0"/>
                </a:solidFill>
              </a:rPr>
              <a:t>W nauczaniu geometrii należy zwrócić szczególną uwagę na poprawną interpretację treści zadań i rozważanie właściwych figur geometrycznych oraz ich elementów.</a:t>
            </a:r>
            <a:endParaRPr lang="pl-PL" b="1" dirty="0">
              <a:solidFill>
                <a:srgbClr val="7030A0"/>
              </a:solidFill>
            </a:endParaRPr>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68</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92666" y="340022"/>
            <a:ext cx="10972800" cy="726778"/>
          </a:xfrm>
        </p:spPr>
        <p:txBody>
          <a:bodyPr>
            <a:normAutofit fontScale="90000"/>
          </a:bodyPr>
          <a:lstStyle/>
          <a:p>
            <a:r>
              <a:rPr lang="pl-PL" dirty="0" smtClean="0"/>
              <a:t>Wnioski i rekomendacje</a:t>
            </a:r>
            <a:endParaRPr lang="pl-PL" dirty="0"/>
          </a:p>
        </p:txBody>
      </p:sp>
      <p:sp>
        <p:nvSpPr>
          <p:cNvPr id="3" name="Symbol zastępczy zawartości 2"/>
          <p:cNvSpPr>
            <a:spLocks noGrp="1"/>
          </p:cNvSpPr>
          <p:nvPr>
            <p:ph idx="1"/>
          </p:nvPr>
        </p:nvSpPr>
        <p:spPr>
          <a:xfrm>
            <a:off x="609600" y="1219200"/>
            <a:ext cx="10972800" cy="5105400"/>
          </a:xfrm>
        </p:spPr>
        <p:txBody>
          <a:bodyPr/>
          <a:lstStyle/>
          <a:p>
            <a:pPr algn="just">
              <a:buNone/>
            </a:pPr>
            <a:r>
              <a:rPr lang="pl-PL" dirty="0" smtClean="0"/>
              <a:t>16. </a:t>
            </a:r>
            <a:r>
              <a:rPr lang="pl-PL" b="1" dirty="0" smtClean="0">
                <a:solidFill>
                  <a:srgbClr val="7030A0"/>
                </a:solidFill>
              </a:rPr>
              <a:t>Zagadnieniom optymalizacyjnym </a:t>
            </a:r>
            <a:r>
              <a:rPr lang="pl-PL" dirty="0" smtClean="0"/>
              <a:t>warto nadać w toku </a:t>
            </a:r>
            <a:r>
              <a:rPr lang="pl-PL" dirty="0" err="1" smtClean="0"/>
              <a:t>edukacji</a:t>
            </a:r>
            <a:r>
              <a:rPr lang="pl-PL" dirty="0" smtClean="0"/>
              <a:t> matematycznej </a:t>
            </a:r>
            <a:r>
              <a:rPr lang="pl-PL" b="1" dirty="0" smtClean="0">
                <a:solidFill>
                  <a:srgbClr val="7030A0"/>
                </a:solidFill>
              </a:rPr>
              <a:t>większe znaczenie</a:t>
            </a:r>
            <a:r>
              <a:rPr lang="pl-PL" dirty="0" smtClean="0"/>
              <a:t>. Zwiększenie liczby przeanalizowanych różnorodnych przykładów może pozwolić na pogłębioną analizę i tym samym na zrozumienie istoty problemu, zwłaszcza w realizacji najbardziej kluczowych etapów rozwiązania, tj. </a:t>
            </a:r>
            <a:r>
              <a:rPr lang="pl-PL" b="1" dirty="0" smtClean="0">
                <a:solidFill>
                  <a:srgbClr val="7030A0"/>
                </a:solidFill>
              </a:rPr>
              <a:t>wyznaczania dziedziny funkcji i uzasadniania istnienia wartości największej lub najmniejszej rozważanej funkcji</a:t>
            </a:r>
            <a:r>
              <a:rPr lang="pl-PL" dirty="0" smtClean="0"/>
              <a:t>.</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69</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ymbol zastępczy zawartości 2"/>
          <p:cNvSpPr>
            <a:spLocks noGrp="1"/>
          </p:cNvSpPr>
          <p:nvPr>
            <p:ph idx="1"/>
          </p:nvPr>
        </p:nvSpPr>
        <p:spPr>
          <a:xfrm>
            <a:off x="1295467" y="836712"/>
            <a:ext cx="10204715" cy="4392488"/>
          </a:xfrm>
        </p:spPr>
        <p:txBody>
          <a:bodyPr/>
          <a:lstStyle/>
          <a:p>
            <a:endParaRPr lang="pl-PL" dirty="0" smtClean="0"/>
          </a:p>
          <a:p>
            <a:pPr marL="742950" indent="-742950">
              <a:buNone/>
            </a:pPr>
            <a:r>
              <a:rPr lang="pl-PL" sz="3600" dirty="0" smtClean="0">
                <a:solidFill>
                  <a:srgbClr val="FF0000"/>
                </a:solidFill>
              </a:rPr>
              <a:t>6. Oferta doskonalenia na okres</a:t>
            </a:r>
            <a:br>
              <a:rPr lang="pl-PL" sz="3600" dirty="0" smtClean="0">
                <a:solidFill>
                  <a:srgbClr val="FF0000"/>
                </a:solidFill>
              </a:rPr>
            </a:br>
            <a:r>
              <a:rPr lang="pl-PL" sz="3600" dirty="0" smtClean="0">
                <a:solidFill>
                  <a:srgbClr val="FF0000"/>
                </a:solidFill>
              </a:rPr>
              <a:t>       wrzesień 2019 – styczeń 2020</a:t>
            </a:r>
          </a:p>
          <a:p>
            <a:pPr marL="742950" indent="-742950">
              <a:buNone/>
            </a:pPr>
            <a:endParaRPr lang="pl-PL" sz="3600" dirty="0" smtClean="0">
              <a:solidFill>
                <a:srgbClr val="FF0000"/>
              </a:solidFill>
            </a:endParaRPr>
          </a:p>
          <a:p>
            <a:pPr marL="742950" indent="-742950">
              <a:buNone/>
            </a:pPr>
            <a:r>
              <a:rPr lang="pl-PL" sz="3600" dirty="0" smtClean="0">
                <a:solidFill>
                  <a:srgbClr val="FF0000"/>
                </a:solidFill>
                <a:hlinkClick r:id="rId2"/>
              </a:rPr>
              <a:t>https://www.cen.lomza.pl/szkolenia1/dla-nauczycieli/edukacja-matematyczno-przyrodnicza-matematyka-fizy</a:t>
            </a:r>
            <a:endParaRPr lang="pl-PL" sz="3600" dirty="0" smtClean="0">
              <a:solidFill>
                <a:srgbClr val="FF0000"/>
              </a:solidFill>
            </a:endParaRPr>
          </a:p>
          <a:p>
            <a:pPr marL="742950" indent="-742950">
              <a:buNone/>
            </a:pPr>
            <a:endParaRPr lang="pl-PL" sz="3600" dirty="0" smtClean="0">
              <a:solidFill>
                <a:srgbClr val="FF0000"/>
              </a:solidFill>
            </a:endParaRPr>
          </a:p>
        </p:txBody>
      </p:sp>
      <p:sp>
        <p:nvSpPr>
          <p:cNvPr id="73731"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8243C5D2-2033-437F-823F-89C6AECE626E}" type="slidenum">
              <a:rPr lang="pl-PL" smtClean="0"/>
              <a:pPr fontAlgn="base">
                <a:spcBef>
                  <a:spcPct val="0"/>
                </a:spcBef>
                <a:spcAft>
                  <a:spcPct val="0"/>
                </a:spcAft>
              </a:pPr>
              <a:t>70</a:t>
            </a:fld>
            <a:endParaRPr lang="pl-PL" smtClean="0"/>
          </a:p>
        </p:txBody>
      </p:sp>
    </p:spTree>
  </p:cSld>
  <p:clrMapOvr>
    <a:masterClrMapping/>
  </p:clrMapOvr>
  <p:transition spd="med">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sz="3600" b="1" dirty="0" smtClean="0">
                <a:solidFill>
                  <a:srgbClr val="FF0000"/>
                </a:solidFill>
              </a:rPr>
              <a:t>KL - 7 KLUB AKTYWNYCH MATEMATYKÓW</a:t>
            </a:r>
            <a:r>
              <a:rPr lang="pl-PL" b="1" dirty="0" smtClean="0"/>
              <a:t/>
            </a:r>
            <a:br>
              <a:rPr lang="pl-PL" b="1" dirty="0" smtClean="0"/>
            </a:br>
            <a:endParaRPr lang="pl-PL" dirty="0"/>
          </a:p>
        </p:txBody>
      </p:sp>
      <p:sp>
        <p:nvSpPr>
          <p:cNvPr id="3" name="Symbol zastępczy zawartości 2"/>
          <p:cNvSpPr>
            <a:spLocks noGrp="1"/>
          </p:cNvSpPr>
          <p:nvPr>
            <p:ph idx="1"/>
          </p:nvPr>
        </p:nvSpPr>
        <p:spPr>
          <a:xfrm>
            <a:off x="609600" y="1811867"/>
            <a:ext cx="10972800" cy="4314297"/>
          </a:xfrm>
        </p:spPr>
        <p:txBody>
          <a:bodyPr/>
          <a:lstStyle/>
          <a:p>
            <a:r>
              <a:rPr lang="pl-PL" b="1" dirty="0" smtClean="0"/>
              <a:t>ADRESACI FORMY DOSKONALENIA: </a:t>
            </a:r>
            <a:r>
              <a:rPr lang="pl-PL" dirty="0" smtClean="0"/>
              <a:t>nauczyciele matematyki  szkół podstawowych</a:t>
            </a:r>
          </a:p>
          <a:p>
            <a:r>
              <a:rPr lang="pl-PL" b="1" dirty="0" smtClean="0"/>
              <a:t>MIEJSCE REALIZACJI ZAJĘĆ: </a:t>
            </a:r>
            <a:r>
              <a:rPr lang="pl-PL" dirty="0" smtClean="0"/>
              <a:t>CEN w Łomży</a:t>
            </a:r>
          </a:p>
          <a:p>
            <a:r>
              <a:rPr lang="pl-PL" b="1" dirty="0" smtClean="0"/>
              <a:t>WYMIAR GODZIN: </a:t>
            </a:r>
            <a:r>
              <a:rPr lang="pl-PL" dirty="0" smtClean="0"/>
              <a:t>16 (4x4).</a:t>
            </a:r>
          </a:p>
          <a:p>
            <a:r>
              <a:rPr lang="pl-PL" b="1" dirty="0" smtClean="0"/>
              <a:t>Terminy: </a:t>
            </a:r>
            <a:r>
              <a:rPr lang="pl-PL" dirty="0" smtClean="0"/>
              <a:t>2.10., 6.11., 4.12.2018; 8.01.2019 godz.15.30</a:t>
            </a:r>
          </a:p>
          <a:p>
            <a:endParaRPr lang="pl-PL" dirty="0"/>
          </a:p>
        </p:txBody>
      </p:sp>
      <p:sp>
        <p:nvSpPr>
          <p:cNvPr id="4" name="Symbol zastępczy numeru slajdu 3"/>
          <p:cNvSpPr>
            <a:spLocks noGrp="1"/>
          </p:cNvSpPr>
          <p:nvPr>
            <p:ph type="sldNum" sz="quarter" idx="10"/>
          </p:nvPr>
        </p:nvSpPr>
        <p:spPr/>
        <p:txBody>
          <a:bodyPr/>
          <a:lstStyle/>
          <a:p>
            <a:pPr>
              <a:defRPr/>
            </a:pPr>
            <a:fld id="{2C7742A1-0ED6-47FD-9273-C68DF2C9425A}" type="slidenum">
              <a:rPr lang="pl-PL" smtClean="0"/>
              <a:pPr>
                <a:defRPr/>
              </a:pPr>
              <a:t>71</a:t>
            </a:fld>
            <a:endParaRPr lang="pl-PL" dirty="0"/>
          </a:p>
        </p:txBody>
      </p:sp>
    </p:spTree>
  </p:cSld>
  <p:clrMapOvr>
    <a:masterClrMapping/>
  </p:clrMapOvr>
  <p:transition spd="med">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745067" y="678688"/>
            <a:ext cx="10972800" cy="853779"/>
          </a:xfrm>
        </p:spPr>
        <p:txBody>
          <a:bodyPr>
            <a:normAutofit fontScale="90000"/>
          </a:bodyPr>
          <a:lstStyle/>
          <a:p>
            <a:r>
              <a:rPr lang="pl-PL" sz="3200" b="1" dirty="0" smtClean="0"/>
              <a:t/>
            </a:r>
            <a:br>
              <a:rPr lang="pl-PL" sz="3200" b="1" dirty="0" smtClean="0"/>
            </a:br>
            <a:r>
              <a:rPr lang="pl-PL" sz="3200" b="1" dirty="0" smtClean="0"/>
              <a:t/>
            </a:r>
            <a:br>
              <a:rPr lang="pl-PL" sz="3200" b="1" dirty="0" smtClean="0"/>
            </a:br>
            <a:r>
              <a:rPr lang="pl-PL" sz="3200" b="1" dirty="0" smtClean="0"/>
              <a:t/>
            </a:r>
            <a:br>
              <a:rPr lang="pl-PL" sz="3200" b="1" dirty="0" smtClean="0"/>
            </a:br>
            <a:r>
              <a:rPr lang="pl-PL" sz="3200" b="1" dirty="0" smtClean="0"/>
              <a:t/>
            </a:r>
            <a:br>
              <a:rPr lang="pl-PL" sz="3200" b="1" dirty="0" smtClean="0"/>
            </a:br>
            <a:r>
              <a:rPr lang="pl-PL" sz="5400" b="1" dirty="0" smtClean="0">
                <a:solidFill>
                  <a:srgbClr val="FF0000"/>
                </a:solidFill>
              </a:rPr>
              <a:t> </a:t>
            </a:r>
            <a:r>
              <a:rPr lang="pl-PL" sz="4400" b="1" dirty="0" smtClean="0">
                <a:solidFill>
                  <a:srgbClr val="FF0000"/>
                </a:solidFill>
              </a:rPr>
              <a:t>W - 67 Zdolność widzenia, czyli jak kształtować wyobraźnię przestrzenną</a:t>
            </a:r>
            <a:endParaRPr lang="pl-PL" sz="4400" dirty="0"/>
          </a:p>
        </p:txBody>
      </p:sp>
      <p:sp>
        <p:nvSpPr>
          <p:cNvPr id="3" name="Symbol zastępczy zawartości 2"/>
          <p:cNvSpPr>
            <a:spLocks noGrp="1"/>
          </p:cNvSpPr>
          <p:nvPr>
            <p:ph idx="1"/>
          </p:nvPr>
        </p:nvSpPr>
        <p:spPr>
          <a:xfrm>
            <a:off x="609600" y="1786467"/>
            <a:ext cx="10972800" cy="4339697"/>
          </a:xfrm>
        </p:spPr>
        <p:txBody>
          <a:bodyPr/>
          <a:lstStyle/>
          <a:p>
            <a:r>
              <a:rPr lang="pl-PL" b="1" dirty="0" smtClean="0"/>
              <a:t>ADRESACI FORMY DOSKONALENIA: </a:t>
            </a:r>
            <a:r>
              <a:rPr lang="pl-PL" dirty="0" smtClean="0"/>
              <a:t>nauczyciele matematyki  szkół podstawowych</a:t>
            </a:r>
          </a:p>
          <a:p>
            <a:r>
              <a:rPr lang="pl-PL" b="1" dirty="0" smtClean="0"/>
              <a:t>MIEJSCE REALIZACJI ZAJĘĆ: </a:t>
            </a:r>
            <a:r>
              <a:rPr lang="pl-PL" dirty="0" smtClean="0"/>
              <a:t>CEN w Łomży</a:t>
            </a:r>
          </a:p>
          <a:p>
            <a:r>
              <a:rPr lang="pl-PL" b="1" dirty="0" smtClean="0"/>
              <a:t>WYMIAR GODZIN: </a:t>
            </a:r>
            <a:r>
              <a:rPr lang="pl-PL" dirty="0" smtClean="0"/>
              <a:t>5</a:t>
            </a:r>
          </a:p>
          <a:p>
            <a:r>
              <a:rPr lang="pl-PL" dirty="0" smtClean="0">
                <a:solidFill>
                  <a:srgbClr val="FF0000"/>
                </a:solidFill>
              </a:rPr>
              <a:t>23.11. 2019 r.  </a:t>
            </a:r>
            <a:r>
              <a:rPr lang="pl-PL" dirty="0" smtClean="0"/>
              <a:t>godz</a:t>
            </a:r>
            <a:r>
              <a:rPr lang="pl-PL" dirty="0" smtClean="0">
                <a:solidFill>
                  <a:srgbClr val="FF0000"/>
                </a:solidFill>
              </a:rPr>
              <a:t>. 9:00 </a:t>
            </a:r>
            <a:r>
              <a:rPr lang="pl-PL" dirty="0" smtClean="0"/>
              <a:t>Prowadzący zajęcia Anna Koronka – MSCDN Ostrołęka</a:t>
            </a:r>
            <a:endParaRPr lang="pl-PL" dirty="0"/>
          </a:p>
        </p:txBody>
      </p:sp>
      <p:sp>
        <p:nvSpPr>
          <p:cNvPr id="4" name="Symbol zastępczy numeru slajdu 3"/>
          <p:cNvSpPr>
            <a:spLocks noGrp="1"/>
          </p:cNvSpPr>
          <p:nvPr>
            <p:ph type="sldNum" sz="quarter" idx="10"/>
          </p:nvPr>
        </p:nvSpPr>
        <p:spPr/>
        <p:txBody>
          <a:bodyPr/>
          <a:lstStyle/>
          <a:p>
            <a:pPr>
              <a:defRPr/>
            </a:pPr>
            <a:fld id="{2C7742A1-0ED6-47FD-9273-C68DF2C9425A}" type="slidenum">
              <a:rPr lang="pl-PL" smtClean="0"/>
              <a:pPr>
                <a:defRPr/>
              </a:pPr>
              <a:t>72</a:t>
            </a:fld>
            <a:endParaRPr lang="pl-PL" dirty="0"/>
          </a:p>
        </p:txBody>
      </p:sp>
    </p:spTree>
  </p:cSld>
  <p:clrMapOvr>
    <a:masterClrMapping/>
  </p:clrMapOvr>
  <p:transition spd="med">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sz="4000" b="1" dirty="0" smtClean="0">
                <a:solidFill>
                  <a:srgbClr val="FF0000"/>
                </a:solidFill>
              </a:rPr>
              <a:t>W - 68 Lekcje matematyki z wykorzystaniem otwartych zasobów edukacyjnych</a:t>
            </a:r>
            <a:endParaRPr lang="pl-PL" sz="4000" b="1" dirty="0">
              <a:solidFill>
                <a:srgbClr val="FF0000"/>
              </a:solidFill>
            </a:endParaRPr>
          </a:p>
        </p:txBody>
      </p:sp>
      <p:sp>
        <p:nvSpPr>
          <p:cNvPr id="3" name="Symbol zastępczy zawartości 2"/>
          <p:cNvSpPr>
            <a:spLocks noGrp="1"/>
          </p:cNvSpPr>
          <p:nvPr>
            <p:ph idx="1"/>
          </p:nvPr>
        </p:nvSpPr>
        <p:spPr>
          <a:xfrm>
            <a:off x="609600" y="2023532"/>
            <a:ext cx="10972800" cy="4301067"/>
          </a:xfrm>
        </p:spPr>
        <p:txBody>
          <a:bodyPr/>
          <a:lstStyle/>
          <a:p>
            <a:r>
              <a:rPr lang="pl-PL" b="1" dirty="0" smtClean="0"/>
              <a:t>ADRESACI FORMY DOSKONALENIA: </a:t>
            </a:r>
            <a:r>
              <a:rPr lang="pl-PL" dirty="0" smtClean="0"/>
              <a:t>nauczyciele matematyki  szkoły podstawowej</a:t>
            </a:r>
          </a:p>
          <a:p>
            <a:r>
              <a:rPr lang="pl-PL" b="1" dirty="0" smtClean="0"/>
              <a:t>MIEJSCE REALIZACJI ZAJĘĆ: </a:t>
            </a:r>
            <a:r>
              <a:rPr lang="pl-PL" dirty="0" smtClean="0"/>
              <a:t>CEN w Łomży</a:t>
            </a:r>
          </a:p>
          <a:p>
            <a:r>
              <a:rPr lang="pl-PL" b="1" dirty="0" smtClean="0"/>
              <a:t>WYMIAR GODZIN: </a:t>
            </a:r>
            <a:r>
              <a:rPr lang="pl-PL" dirty="0" smtClean="0"/>
              <a:t>5</a:t>
            </a:r>
          </a:p>
          <a:p>
            <a:r>
              <a:rPr lang="pl-PL" b="1" dirty="0" smtClean="0"/>
              <a:t>Termin: </a:t>
            </a:r>
            <a:r>
              <a:rPr lang="pl-PL" dirty="0" smtClean="0">
                <a:solidFill>
                  <a:srgbClr val="FF0000"/>
                </a:solidFill>
              </a:rPr>
              <a:t>13.11. 2019 r. </a:t>
            </a:r>
            <a:r>
              <a:rPr lang="pl-PL" dirty="0" smtClean="0"/>
              <a:t> godz. 15:00    Prowadzący zajęcia: B. Kossakowska, </a:t>
            </a:r>
          </a:p>
          <a:p>
            <a:pPr>
              <a:buNone/>
            </a:pPr>
            <a:r>
              <a:rPr lang="pl-PL" dirty="0" smtClean="0"/>
              <a:t>    J. Pieczywek</a:t>
            </a:r>
            <a:endParaRPr lang="pl-PL" dirty="0"/>
          </a:p>
        </p:txBody>
      </p:sp>
      <p:sp>
        <p:nvSpPr>
          <p:cNvPr id="4" name="Symbol zastępczy numeru slajdu 3"/>
          <p:cNvSpPr>
            <a:spLocks noGrp="1"/>
          </p:cNvSpPr>
          <p:nvPr>
            <p:ph type="sldNum" sz="quarter" idx="10"/>
          </p:nvPr>
        </p:nvSpPr>
        <p:spPr/>
        <p:txBody>
          <a:bodyPr/>
          <a:lstStyle/>
          <a:p>
            <a:pPr>
              <a:defRPr/>
            </a:pPr>
            <a:fld id="{2C7742A1-0ED6-47FD-9273-C68DF2C9425A}" type="slidenum">
              <a:rPr lang="pl-PL" smtClean="0"/>
              <a:pPr>
                <a:defRPr/>
              </a:pPr>
              <a:t>73</a:t>
            </a:fld>
            <a:endParaRPr lang="pl-PL" dirty="0"/>
          </a:p>
        </p:txBody>
      </p:sp>
    </p:spTree>
  </p:cSld>
  <p:clrMapOvr>
    <a:masterClrMapping/>
  </p:clrMapOvr>
  <p:transition spd="med">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704088"/>
            <a:ext cx="10972800" cy="794512"/>
          </a:xfrm>
        </p:spPr>
        <p:txBody>
          <a:bodyPr/>
          <a:lstStyle/>
          <a:p>
            <a:r>
              <a:rPr lang="pl-PL" sz="3600" b="1" dirty="0" smtClean="0">
                <a:solidFill>
                  <a:srgbClr val="FF0000"/>
                </a:solidFill>
              </a:rPr>
              <a:t>W - 69 Lekcje matematyki przyjazne uczniowi</a:t>
            </a:r>
            <a:endParaRPr lang="pl-PL" sz="3600" b="1" dirty="0">
              <a:solidFill>
                <a:srgbClr val="FF0000"/>
              </a:solidFill>
            </a:endParaRPr>
          </a:p>
        </p:txBody>
      </p:sp>
      <p:sp>
        <p:nvSpPr>
          <p:cNvPr id="3" name="Symbol zastępczy zawartości 2"/>
          <p:cNvSpPr>
            <a:spLocks noGrp="1"/>
          </p:cNvSpPr>
          <p:nvPr>
            <p:ph idx="1"/>
          </p:nvPr>
        </p:nvSpPr>
        <p:spPr/>
        <p:txBody>
          <a:bodyPr/>
          <a:lstStyle/>
          <a:p>
            <a:r>
              <a:rPr lang="pl-PL" b="1" dirty="0" smtClean="0"/>
              <a:t>ADRESACI FORMY DOSKONALENIA: </a:t>
            </a:r>
            <a:r>
              <a:rPr lang="pl-PL" dirty="0" smtClean="0"/>
              <a:t>nauczyciele matematyki w szkołach podstawowych i ponadpodstawowych</a:t>
            </a:r>
          </a:p>
          <a:p>
            <a:r>
              <a:rPr lang="pl-PL" b="1" dirty="0" smtClean="0"/>
              <a:t>MIEJSCE REALIZACJI ZAJĘĆ: </a:t>
            </a:r>
            <a:r>
              <a:rPr lang="pl-PL" dirty="0" smtClean="0"/>
              <a:t>CEN w Łomży</a:t>
            </a:r>
          </a:p>
          <a:p>
            <a:r>
              <a:rPr lang="pl-PL" b="1" dirty="0" smtClean="0"/>
              <a:t>WYMIAR GODZIN: </a:t>
            </a:r>
            <a:r>
              <a:rPr lang="pl-PL" dirty="0" smtClean="0"/>
              <a:t>6</a:t>
            </a:r>
          </a:p>
          <a:p>
            <a:r>
              <a:rPr lang="pl-PL" b="1" dirty="0" smtClean="0"/>
              <a:t>Termin: </a:t>
            </a:r>
            <a:r>
              <a:rPr lang="pl-PL" dirty="0" smtClean="0">
                <a:solidFill>
                  <a:srgbClr val="FF0000"/>
                </a:solidFill>
              </a:rPr>
              <a:t>12.12.2019 r.</a:t>
            </a:r>
            <a:r>
              <a:rPr lang="pl-PL" dirty="0" smtClean="0"/>
              <a:t>   godz. 14.30 </a:t>
            </a:r>
          </a:p>
          <a:p>
            <a:r>
              <a:rPr lang="pl-PL" dirty="0" smtClean="0"/>
              <a:t>Prowadząca: J. Pieczywek</a:t>
            </a:r>
            <a:endParaRPr lang="pl-PL" dirty="0"/>
          </a:p>
        </p:txBody>
      </p:sp>
      <p:sp>
        <p:nvSpPr>
          <p:cNvPr id="4" name="Symbol zastępczy numeru slajdu 3"/>
          <p:cNvSpPr>
            <a:spLocks noGrp="1"/>
          </p:cNvSpPr>
          <p:nvPr>
            <p:ph type="sldNum" sz="quarter" idx="10"/>
          </p:nvPr>
        </p:nvSpPr>
        <p:spPr/>
        <p:txBody>
          <a:bodyPr/>
          <a:lstStyle/>
          <a:p>
            <a:pPr>
              <a:defRPr/>
            </a:pPr>
            <a:fld id="{2C7742A1-0ED6-47FD-9273-C68DF2C9425A}" type="slidenum">
              <a:rPr lang="pl-PL" smtClean="0"/>
              <a:pPr>
                <a:defRPr/>
              </a:pPr>
              <a:t>74</a:t>
            </a:fld>
            <a:endParaRPr lang="pl-PL" dirty="0"/>
          </a:p>
        </p:txBody>
      </p:sp>
    </p:spTree>
  </p:cSld>
  <p:clrMapOvr>
    <a:masterClrMapping/>
  </p:clrMapOvr>
  <p:transition spd="med">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736337" y="601133"/>
            <a:ext cx="10972800" cy="1143000"/>
          </a:xfrm>
        </p:spPr>
        <p:txBody>
          <a:bodyPr/>
          <a:lstStyle/>
          <a:p>
            <a:r>
              <a:rPr lang="pl-PL" sz="3600" b="1" dirty="0" smtClean="0">
                <a:solidFill>
                  <a:srgbClr val="FF0000"/>
                </a:solidFill>
              </a:rPr>
              <a:t>W - 70 Praca na lekcji matematyki w klasie I szkoły ponadpodstawowej</a:t>
            </a:r>
            <a:endParaRPr lang="pl-PL" sz="3600" b="1" dirty="0">
              <a:solidFill>
                <a:srgbClr val="FF0000"/>
              </a:solidFill>
            </a:endParaRPr>
          </a:p>
        </p:txBody>
      </p:sp>
      <p:sp>
        <p:nvSpPr>
          <p:cNvPr id="3" name="Symbol zastępczy zawartości 2"/>
          <p:cNvSpPr>
            <a:spLocks noGrp="1"/>
          </p:cNvSpPr>
          <p:nvPr>
            <p:ph idx="1"/>
          </p:nvPr>
        </p:nvSpPr>
        <p:spPr>
          <a:xfrm>
            <a:off x="609600" y="2048933"/>
            <a:ext cx="10972800" cy="4077231"/>
          </a:xfrm>
        </p:spPr>
        <p:txBody>
          <a:bodyPr/>
          <a:lstStyle/>
          <a:p>
            <a:r>
              <a:rPr lang="pl-PL" sz="2800" b="1" dirty="0" smtClean="0"/>
              <a:t>ADRESACI FORMY DOSKONALENIA: </a:t>
            </a:r>
            <a:r>
              <a:rPr lang="pl-PL" sz="2800" dirty="0" smtClean="0"/>
              <a:t>nauczyciele  matematyki szkół ponadpodstawowych</a:t>
            </a:r>
          </a:p>
          <a:p>
            <a:r>
              <a:rPr lang="pl-PL" sz="2800" b="1" dirty="0" smtClean="0"/>
              <a:t>MIEJSCE REALIZACJI ZAJĘĆ: </a:t>
            </a:r>
            <a:r>
              <a:rPr lang="pl-PL" sz="2800" dirty="0" smtClean="0"/>
              <a:t>CEN w Łomży</a:t>
            </a:r>
          </a:p>
          <a:p>
            <a:r>
              <a:rPr lang="pl-PL" sz="2800" b="1" dirty="0" smtClean="0"/>
              <a:t>WYMIAR GODZIN: </a:t>
            </a:r>
            <a:r>
              <a:rPr lang="pl-PL" sz="2800" dirty="0" smtClean="0"/>
              <a:t>6</a:t>
            </a:r>
          </a:p>
          <a:p>
            <a:r>
              <a:rPr lang="pl-PL" sz="2800" dirty="0" smtClean="0"/>
              <a:t>Termin: </a:t>
            </a:r>
            <a:r>
              <a:rPr lang="pl-PL" sz="2800" dirty="0" smtClean="0">
                <a:solidFill>
                  <a:srgbClr val="FF0000"/>
                </a:solidFill>
              </a:rPr>
              <a:t>27.11.2019 r. </a:t>
            </a:r>
            <a:r>
              <a:rPr lang="pl-PL" sz="2800" dirty="0" smtClean="0"/>
              <a:t> godz. 14.30 </a:t>
            </a:r>
          </a:p>
          <a:p>
            <a:r>
              <a:rPr lang="pl-PL" sz="2800" dirty="0" smtClean="0"/>
              <a:t>Prowadzący zajęcia: J. Pieczywek</a:t>
            </a:r>
            <a:endParaRPr lang="pl-PL" dirty="0"/>
          </a:p>
        </p:txBody>
      </p:sp>
      <p:sp>
        <p:nvSpPr>
          <p:cNvPr id="4" name="Symbol zastępczy numeru slajdu 3"/>
          <p:cNvSpPr>
            <a:spLocks noGrp="1"/>
          </p:cNvSpPr>
          <p:nvPr>
            <p:ph type="sldNum" sz="quarter" idx="10"/>
          </p:nvPr>
        </p:nvSpPr>
        <p:spPr/>
        <p:txBody>
          <a:bodyPr/>
          <a:lstStyle/>
          <a:p>
            <a:pPr>
              <a:defRPr/>
            </a:pPr>
            <a:fld id="{2C7742A1-0ED6-47FD-9273-C68DF2C9425A}" type="slidenum">
              <a:rPr lang="pl-PL" smtClean="0"/>
              <a:pPr>
                <a:defRPr/>
              </a:pPr>
              <a:t>75</a:t>
            </a:fld>
            <a:endParaRPr lang="pl-PL" dirty="0"/>
          </a:p>
        </p:txBody>
      </p:sp>
    </p:spTree>
  </p:cSld>
  <p:clrMapOvr>
    <a:masterClrMapping/>
  </p:clrMapOvr>
  <p:transition spd="med">
    <p:fad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736337" y="601133"/>
            <a:ext cx="10972800" cy="1143000"/>
          </a:xfrm>
        </p:spPr>
        <p:txBody>
          <a:bodyPr/>
          <a:lstStyle/>
          <a:p>
            <a:r>
              <a:rPr lang="pl-PL" sz="3600" b="1" dirty="0" smtClean="0">
                <a:solidFill>
                  <a:srgbClr val="FF0000"/>
                </a:solidFill>
              </a:rPr>
              <a:t>W - 71 W poszukiwaniu efektywnych rozwiązań dydaktycznych</a:t>
            </a:r>
            <a:endParaRPr lang="pl-PL" sz="3600" b="1" dirty="0">
              <a:solidFill>
                <a:srgbClr val="FF0000"/>
              </a:solidFill>
            </a:endParaRPr>
          </a:p>
        </p:txBody>
      </p:sp>
      <p:sp>
        <p:nvSpPr>
          <p:cNvPr id="3" name="Symbol zastępczy zawartości 2"/>
          <p:cNvSpPr>
            <a:spLocks noGrp="1"/>
          </p:cNvSpPr>
          <p:nvPr>
            <p:ph idx="1"/>
          </p:nvPr>
        </p:nvSpPr>
        <p:spPr>
          <a:xfrm>
            <a:off x="609600" y="2048933"/>
            <a:ext cx="10972800" cy="4077231"/>
          </a:xfrm>
        </p:spPr>
        <p:txBody>
          <a:bodyPr/>
          <a:lstStyle/>
          <a:p>
            <a:r>
              <a:rPr lang="pl-PL" sz="2800" b="1" dirty="0" smtClean="0"/>
              <a:t>ADRESACI FORMY DOSKONALENIA: </a:t>
            </a:r>
            <a:r>
              <a:rPr lang="pl-PL" sz="2800" dirty="0" smtClean="0"/>
              <a:t>nauczyciele  matematyki z krótkim stażem dydaktycznym</a:t>
            </a:r>
          </a:p>
          <a:p>
            <a:r>
              <a:rPr lang="pl-PL" sz="2800" b="1" dirty="0" smtClean="0"/>
              <a:t>MIEJSCE REALIZACJI ZAJĘĆ: </a:t>
            </a:r>
            <a:r>
              <a:rPr lang="pl-PL" sz="2800" dirty="0" smtClean="0"/>
              <a:t>CEN w Łomży</a:t>
            </a:r>
          </a:p>
          <a:p>
            <a:r>
              <a:rPr lang="pl-PL" sz="2800" b="1" dirty="0" smtClean="0"/>
              <a:t>WYMIAR GODZIN: </a:t>
            </a:r>
            <a:r>
              <a:rPr lang="pl-PL" sz="2800" dirty="0" smtClean="0"/>
              <a:t>6</a:t>
            </a:r>
          </a:p>
          <a:p>
            <a:r>
              <a:rPr lang="pl-PL" sz="2800" dirty="0" smtClean="0"/>
              <a:t>Termin: </a:t>
            </a:r>
            <a:r>
              <a:rPr lang="pl-PL" sz="2800" dirty="0" smtClean="0">
                <a:solidFill>
                  <a:srgbClr val="FF0000"/>
                </a:solidFill>
              </a:rPr>
              <a:t>23.10.2019 r. </a:t>
            </a:r>
            <a:r>
              <a:rPr lang="pl-PL" sz="2800" dirty="0" smtClean="0"/>
              <a:t> godz. 14.30 </a:t>
            </a:r>
          </a:p>
          <a:p>
            <a:r>
              <a:rPr lang="pl-PL" sz="2800" dirty="0" smtClean="0"/>
              <a:t>Prowadzący zajęcia: J. Pieczywek</a:t>
            </a:r>
            <a:endParaRPr lang="pl-PL" dirty="0"/>
          </a:p>
        </p:txBody>
      </p:sp>
      <p:sp>
        <p:nvSpPr>
          <p:cNvPr id="4" name="Symbol zastępczy numeru slajdu 3"/>
          <p:cNvSpPr>
            <a:spLocks noGrp="1"/>
          </p:cNvSpPr>
          <p:nvPr>
            <p:ph type="sldNum" sz="quarter" idx="10"/>
          </p:nvPr>
        </p:nvSpPr>
        <p:spPr/>
        <p:txBody>
          <a:bodyPr/>
          <a:lstStyle/>
          <a:p>
            <a:pPr>
              <a:defRPr/>
            </a:pPr>
            <a:fld id="{2C7742A1-0ED6-47FD-9273-C68DF2C9425A}" type="slidenum">
              <a:rPr lang="pl-PL" smtClean="0"/>
              <a:pPr>
                <a:defRPr/>
              </a:pPr>
              <a:t>76</a:t>
            </a:fld>
            <a:endParaRPr lang="pl-PL" dirty="0"/>
          </a:p>
        </p:txBody>
      </p:sp>
    </p:spTree>
  </p:cSld>
  <p:clrMapOvr>
    <a:masterClrMapping/>
  </p:clrMapOvr>
  <p:transition spd="med">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sz="3600" b="1" dirty="0" smtClean="0">
                <a:solidFill>
                  <a:srgbClr val="FF0000"/>
                </a:solidFill>
              </a:rPr>
              <a:t>KL - 8 KLUB AKTYWNYCH MATEMATYKÓW</a:t>
            </a:r>
            <a:r>
              <a:rPr lang="pl-PL" b="1" dirty="0" smtClean="0"/>
              <a:t/>
            </a:r>
            <a:br>
              <a:rPr lang="pl-PL" b="1" dirty="0" smtClean="0"/>
            </a:br>
            <a:endParaRPr lang="pl-PL" dirty="0"/>
          </a:p>
        </p:txBody>
      </p:sp>
      <p:sp>
        <p:nvSpPr>
          <p:cNvPr id="3" name="Symbol zastępczy zawartości 2"/>
          <p:cNvSpPr>
            <a:spLocks noGrp="1"/>
          </p:cNvSpPr>
          <p:nvPr>
            <p:ph idx="1"/>
          </p:nvPr>
        </p:nvSpPr>
        <p:spPr>
          <a:xfrm>
            <a:off x="609600" y="1811867"/>
            <a:ext cx="10972800" cy="4314297"/>
          </a:xfrm>
        </p:spPr>
        <p:txBody>
          <a:bodyPr/>
          <a:lstStyle/>
          <a:p>
            <a:r>
              <a:rPr lang="pl-PL" b="1" dirty="0" smtClean="0"/>
              <a:t>ADRESACI FORMY DOSKONALENIA: </a:t>
            </a:r>
            <a:r>
              <a:rPr lang="pl-PL" dirty="0" smtClean="0"/>
              <a:t>nauczyciele matematyki  szkół ponadpodstawowych</a:t>
            </a:r>
          </a:p>
          <a:p>
            <a:r>
              <a:rPr lang="pl-PL" b="1" dirty="0" smtClean="0"/>
              <a:t>MIEJSCE REALIZACJI ZAJĘĆ: </a:t>
            </a:r>
            <a:r>
              <a:rPr lang="pl-PL" dirty="0" smtClean="0"/>
              <a:t>CEN w Łomży</a:t>
            </a:r>
          </a:p>
          <a:p>
            <a:r>
              <a:rPr lang="pl-PL" b="1" dirty="0" smtClean="0"/>
              <a:t>WYMIAR GODZIN: </a:t>
            </a:r>
            <a:r>
              <a:rPr lang="pl-PL" dirty="0" smtClean="0"/>
              <a:t>16 (4x4).</a:t>
            </a:r>
          </a:p>
          <a:p>
            <a:r>
              <a:rPr lang="pl-PL" b="1" dirty="0" smtClean="0"/>
              <a:t>Terminy: </a:t>
            </a:r>
            <a:r>
              <a:rPr lang="pl-PL" dirty="0" smtClean="0"/>
              <a:t>9.10., 20.11., 11.12.2018; 15.01.2019 godz.15.30</a:t>
            </a:r>
          </a:p>
          <a:p>
            <a:endParaRPr lang="pl-PL" dirty="0"/>
          </a:p>
        </p:txBody>
      </p:sp>
      <p:sp>
        <p:nvSpPr>
          <p:cNvPr id="4" name="Symbol zastępczy numeru slajdu 3"/>
          <p:cNvSpPr>
            <a:spLocks noGrp="1"/>
          </p:cNvSpPr>
          <p:nvPr>
            <p:ph type="sldNum" sz="quarter" idx="10"/>
          </p:nvPr>
        </p:nvSpPr>
        <p:spPr/>
        <p:txBody>
          <a:bodyPr/>
          <a:lstStyle/>
          <a:p>
            <a:pPr>
              <a:defRPr/>
            </a:pPr>
            <a:fld id="{2C7742A1-0ED6-47FD-9273-C68DF2C9425A}" type="slidenum">
              <a:rPr lang="pl-PL" smtClean="0"/>
              <a:pPr>
                <a:defRPr/>
              </a:pPr>
              <a:t>77</a:t>
            </a:fld>
            <a:endParaRPr lang="pl-PL" dirty="0"/>
          </a:p>
        </p:txBody>
      </p:sp>
    </p:spTree>
  </p:cSld>
  <p:clrMapOvr>
    <a:masterClrMapping/>
  </p:clrMapOvr>
  <p:transition spd="med">
    <p:fad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1934" y="382355"/>
            <a:ext cx="10972800" cy="1143000"/>
          </a:xfrm>
        </p:spPr>
        <p:txBody>
          <a:bodyPr>
            <a:normAutofit fontScale="90000"/>
          </a:bodyPr>
          <a:lstStyle/>
          <a:p>
            <a:r>
              <a:rPr lang="pl-PL" dirty="0" smtClean="0"/>
              <a:t>Konferencja KS-2 </a:t>
            </a:r>
            <a:r>
              <a:rPr lang="pl-PL" i="1" dirty="0" smtClean="0"/>
              <a:t>Innowacyjne </a:t>
            </a:r>
            <a:r>
              <a:rPr lang="pl-PL" i="1" dirty="0" err="1" smtClean="0"/>
              <a:t>rozwiąznia</a:t>
            </a:r>
            <a:r>
              <a:rPr lang="pl-PL" i="1" dirty="0" smtClean="0"/>
              <a:t> w </a:t>
            </a:r>
            <a:r>
              <a:rPr lang="pl-PL" i="1" dirty="0" err="1" smtClean="0"/>
              <a:t>edukacji</a:t>
            </a:r>
            <a:r>
              <a:rPr lang="pl-PL" i="1" dirty="0" smtClean="0"/>
              <a:t> – plan daltoński</a:t>
            </a:r>
            <a:endParaRPr lang="pl-PL" i="1" dirty="0"/>
          </a:p>
        </p:txBody>
      </p:sp>
      <p:sp>
        <p:nvSpPr>
          <p:cNvPr id="3" name="Symbol zastępczy zawartości 2"/>
          <p:cNvSpPr>
            <a:spLocks noGrp="1"/>
          </p:cNvSpPr>
          <p:nvPr>
            <p:ph idx="1"/>
          </p:nvPr>
        </p:nvSpPr>
        <p:spPr>
          <a:xfrm>
            <a:off x="609600" y="1524000"/>
            <a:ext cx="10972800" cy="4800600"/>
          </a:xfrm>
        </p:spPr>
        <p:txBody>
          <a:bodyPr>
            <a:normAutofit fontScale="62500" lnSpcReduction="20000"/>
          </a:bodyPr>
          <a:lstStyle/>
          <a:p>
            <a:r>
              <a:rPr lang="pl-PL" b="1" dirty="0" smtClean="0"/>
              <a:t>ADRESACI FORMY DOSKONALENIA: </a:t>
            </a:r>
            <a:r>
              <a:rPr lang="pl-PL" dirty="0" smtClean="0"/>
              <a:t>dyrektorzy i nauczyciele wszystkich typów szkół, dyrektorzy i nauczyciele wszystkich form wychowania przedszkolnego (optymalnym rozwiązaniem byłaby obecność dyrektora wraz z 2-3 nauczycielami)</a:t>
            </a:r>
          </a:p>
          <a:p>
            <a:r>
              <a:rPr lang="pl-PL" b="1" dirty="0" smtClean="0"/>
              <a:t>MIEJSCE REALIZACJI ZAJĘĆ:  </a:t>
            </a:r>
            <a:r>
              <a:rPr lang="pl-PL" dirty="0" smtClean="0"/>
              <a:t>CEN w Łomży 18.10.2019 r. </a:t>
            </a:r>
          </a:p>
          <a:p>
            <a:r>
              <a:rPr lang="pl-PL" b="1" dirty="0" smtClean="0"/>
              <a:t>WYMIAR GODZIN:  5 (30 zł)</a:t>
            </a:r>
            <a:endParaRPr lang="pl-PL" dirty="0" smtClean="0"/>
          </a:p>
          <a:p>
            <a:r>
              <a:rPr lang="pl-PL" b="1" dirty="0" smtClean="0"/>
              <a:t>Informacja szczegółowa na temat warsztatów:</a:t>
            </a:r>
            <a:endParaRPr lang="pl-PL" dirty="0" smtClean="0"/>
          </a:p>
          <a:p>
            <a:r>
              <a:rPr lang="pl-PL" b="1" dirty="0" smtClean="0">
                <a:hlinkClick r:id="rId2"/>
              </a:rPr>
              <a:t>Edukacja elementarna.</a:t>
            </a:r>
            <a:endParaRPr lang="pl-PL" dirty="0" smtClean="0"/>
          </a:p>
          <a:p>
            <a:r>
              <a:rPr lang="pl-PL" b="1" dirty="0" smtClean="0">
                <a:hlinkClick r:id="rId3"/>
              </a:rPr>
              <a:t>Edukacja humanistyczna.</a:t>
            </a:r>
            <a:endParaRPr lang="pl-PL" dirty="0" smtClean="0"/>
          </a:p>
          <a:p>
            <a:r>
              <a:rPr lang="pl-PL" b="1" dirty="0" smtClean="0">
                <a:hlinkClick r:id="rId4"/>
              </a:rPr>
              <a:t>Edukacja matematyczno - przyrodnicza.</a:t>
            </a:r>
            <a:endParaRPr lang="pl-PL" dirty="0" smtClean="0"/>
          </a:p>
          <a:p>
            <a:r>
              <a:rPr lang="pl-PL" dirty="0" smtClean="0"/>
              <a:t>12.30 – 12.50      Rejestracja uczestników</a:t>
            </a:r>
            <a:br>
              <a:rPr lang="pl-PL" dirty="0" smtClean="0"/>
            </a:br>
            <a:r>
              <a:rPr lang="pl-PL" dirty="0" smtClean="0"/>
              <a:t>13.00 – 13.20      Rozpoczęcie konferencji, powitanie gości</a:t>
            </a:r>
            <a:br>
              <a:rPr lang="pl-PL" dirty="0" smtClean="0"/>
            </a:br>
            <a:r>
              <a:rPr lang="pl-PL" dirty="0" smtClean="0"/>
              <a:t>13.20 – 13.45      Dlaczego plan daltoński? – Jolanta Boryszewska – CEN w Łomży</a:t>
            </a:r>
            <a:br>
              <a:rPr lang="pl-PL" dirty="0" smtClean="0"/>
            </a:br>
            <a:r>
              <a:rPr lang="pl-PL" dirty="0" smtClean="0"/>
              <a:t>13.45 – 14.45      Teoretyczne podstawy planu daltońskiego: rozwój planu daltońskiego w Polsce i na świecie, filary planu daltońskiego – Anna Wróbel, Marta </a:t>
            </a:r>
            <a:r>
              <a:rPr lang="pl-PL" dirty="0" err="1" smtClean="0"/>
              <a:t>Kwella</a:t>
            </a:r>
            <a:r>
              <a:rPr lang="pl-PL" dirty="0" smtClean="0"/>
              <a:t>, Polskie Stowarzyszenie Dalton</a:t>
            </a:r>
            <a:br>
              <a:rPr lang="pl-PL" dirty="0" smtClean="0"/>
            </a:br>
            <a:r>
              <a:rPr lang="pl-PL" dirty="0" smtClean="0"/>
              <a:t>14.45 – 15.30      Realizacja założeń planu daltońskiego w szkole – przykłady dobrych praktyk – Marta </a:t>
            </a:r>
            <a:r>
              <a:rPr lang="pl-PL" dirty="0" err="1" smtClean="0"/>
              <a:t>Kwella</a:t>
            </a:r>
            <a:r>
              <a:rPr lang="pl-PL" dirty="0" smtClean="0"/>
              <a:t>, Polskie Stowarzyszenie Dalton</a:t>
            </a:r>
            <a:br>
              <a:rPr lang="pl-PL" dirty="0" smtClean="0"/>
            </a:br>
            <a:r>
              <a:rPr lang="pl-PL" dirty="0" smtClean="0"/>
              <a:t>15.30 – 16.00      przerwa kawowa</a:t>
            </a:r>
            <a:br>
              <a:rPr lang="pl-PL" dirty="0" smtClean="0"/>
            </a:br>
            <a:r>
              <a:rPr lang="pl-PL" dirty="0" smtClean="0"/>
              <a:t>16.00 – 16.40      Dziecko za sterem – plan daltoński w przedszkolu – przykłady dobrych praktyk – Anna Wróbel, Polskie Stowarzyszenie Dalton</a:t>
            </a:r>
            <a:br>
              <a:rPr lang="pl-PL" dirty="0" smtClean="0"/>
            </a:br>
            <a:r>
              <a:rPr lang="pl-PL" dirty="0" smtClean="0"/>
              <a:t>16.40 – 17.00      Plan daltoński – odniesienia do podstawy programowej – Joanna Marek – CEN w Łomży</a:t>
            </a:r>
            <a:br>
              <a:rPr lang="pl-PL" dirty="0" smtClean="0"/>
            </a:br>
            <a:r>
              <a:rPr lang="pl-PL" dirty="0" smtClean="0"/>
              <a:t>17.00 – 17.15      Podsumowanie konferencji. Wręczenie certyfikatów</a:t>
            </a:r>
          </a:p>
          <a:p>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78</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1007532"/>
            <a:ext cx="10972800" cy="839555"/>
          </a:xfrm>
        </p:spPr>
        <p:txBody>
          <a:bodyPr>
            <a:normAutofit fontScale="90000"/>
          </a:bodyPr>
          <a:lstStyle/>
          <a:p>
            <a:r>
              <a:rPr lang="pl-PL" sz="3100" b="1" dirty="0" smtClean="0"/>
              <a:t>W - 73 </a:t>
            </a:r>
            <a:r>
              <a:rPr lang="pl-PL" sz="3100" b="1" i="1" dirty="0" smtClean="0"/>
              <a:t>O przenoszeniu osób i przedmiotów w czasie. Znikający nauczyciel i oddawanie odpowiedzialności za uczenie w metodyce planu daltońskiego</a:t>
            </a:r>
            <a:r>
              <a:rPr lang="pl-PL" b="1" dirty="0" smtClean="0"/>
              <a:t/>
            </a:r>
            <a:br>
              <a:rPr lang="pl-PL" b="1" dirty="0" smtClean="0"/>
            </a:br>
            <a:endParaRPr lang="pl-PL" dirty="0"/>
          </a:p>
        </p:txBody>
      </p:sp>
      <p:sp>
        <p:nvSpPr>
          <p:cNvPr id="3" name="Symbol zastępczy zawartości 2"/>
          <p:cNvSpPr>
            <a:spLocks noGrp="1"/>
          </p:cNvSpPr>
          <p:nvPr>
            <p:ph idx="1"/>
          </p:nvPr>
        </p:nvSpPr>
        <p:spPr>
          <a:xfrm>
            <a:off x="609600" y="1405467"/>
            <a:ext cx="10972800" cy="4919133"/>
          </a:xfrm>
        </p:spPr>
        <p:txBody>
          <a:bodyPr>
            <a:normAutofit fontScale="85000" lnSpcReduction="20000"/>
          </a:bodyPr>
          <a:lstStyle/>
          <a:p>
            <a:r>
              <a:rPr lang="pl-PL" b="1" dirty="0" smtClean="0"/>
              <a:t>Warsztaty stanowią kontynuację konferencji "</a:t>
            </a:r>
            <a:r>
              <a:rPr lang="pl-PL" b="1" dirty="0" smtClean="0">
                <a:hlinkClick r:id="rId2"/>
              </a:rPr>
              <a:t>KS - 2 Innowacyjne rozwiązania w </a:t>
            </a:r>
            <a:r>
              <a:rPr lang="pl-PL" b="1" dirty="0" err="1" smtClean="0">
                <a:hlinkClick r:id="rId2"/>
              </a:rPr>
              <a:t>edukacji</a:t>
            </a:r>
            <a:r>
              <a:rPr lang="pl-PL" b="1" dirty="0" smtClean="0">
                <a:hlinkClick r:id="rId2"/>
              </a:rPr>
              <a:t> - plan daltoński</a:t>
            </a:r>
            <a:r>
              <a:rPr lang="pl-PL" b="1" dirty="0" smtClean="0"/>
              <a:t>"</a:t>
            </a:r>
            <a:endParaRPr lang="pl-PL" dirty="0" smtClean="0"/>
          </a:p>
          <a:p>
            <a:r>
              <a:rPr lang="pl-PL" b="1" dirty="0" smtClean="0"/>
              <a:t>ADRESACI FORMY DOSKONALENIA: </a:t>
            </a:r>
            <a:r>
              <a:rPr lang="pl-PL" dirty="0" smtClean="0"/>
              <a:t>nauczyciele </a:t>
            </a:r>
            <a:r>
              <a:rPr lang="pl-PL" dirty="0" err="1" smtClean="0"/>
              <a:t>edukacji</a:t>
            </a:r>
            <a:r>
              <a:rPr lang="pl-PL" dirty="0" smtClean="0"/>
              <a:t> matematyczno - przyrodniczej wszystkich typów szkół</a:t>
            </a:r>
          </a:p>
          <a:p>
            <a:r>
              <a:rPr lang="pl-PL" b="1" dirty="0" smtClean="0"/>
              <a:t>MIEJSCE REALIZACJI ZAJĘĆ: </a:t>
            </a:r>
            <a:r>
              <a:rPr lang="pl-PL" dirty="0" smtClean="0"/>
              <a:t>CEN w Łomży</a:t>
            </a:r>
          </a:p>
          <a:p>
            <a:r>
              <a:rPr lang="pl-PL" b="1" dirty="0" smtClean="0"/>
              <a:t>WYMIAR GODZIN:  8</a:t>
            </a:r>
            <a:endParaRPr lang="pl-PL" dirty="0" smtClean="0"/>
          </a:p>
          <a:p>
            <a:r>
              <a:rPr lang="pl-PL" dirty="0" smtClean="0">
                <a:solidFill>
                  <a:srgbClr val="00B050"/>
                </a:solidFill>
              </a:rPr>
              <a:t>2019-10-19, 09:00 Prowadzący zajęcia: Edukatorzy z Grupy Trampolina  (60 zł)</a:t>
            </a:r>
          </a:p>
          <a:p>
            <a:r>
              <a:rPr lang="pl-PL" dirty="0" smtClean="0"/>
              <a:t>Analiza podstawowych części składowych procesu uczenia się / nauczania i określenie kryteriów jakościowych dla nich.</a:t>
            </a:r>
          </a:p>
          <a:p>
            <a:r>
              <a:rPr lang="pl-PL" dirty="0" smtClean="0"/>
              <a:t>Analiza warunków,  w których uczniowie biorą odpowiedzialność za proces uczenia się.</a:t>
            </a:r>
          </a:p>
          <a:p>
            <a:r>
              <a:rPr lang="pl-PL" dirty="0" smtClean="0"/>
              <a:t>Porównanie modelu szkoły nastawionej na wynik i szkoły nastawionej na proces.</a:t>
            </a:r>
          </a:p>
          <a:p>
            <a:r>
              <a:rPr lang="pl-PL" dirty="0" smtClean="0"/>
              <a:t>Doskonalenie umiejętności monitorowania i oceniania pracy w planie daltońskim.</a:t>
            </a:r>
          </a:p>
          <a:p>
            <a:r>
              <a:rPr lang="pl-PL" dirty="0" smtClean="0"/>
              <a:t>Doświadczenie elementów metodyki planu daltońskiego.</a:t>
            </a:r>
          </a:p>
          <a:p>
            <a:r>
              <a:rPr lang="pl-PL" dirty="0" smtClean="0"/>
              <a:t>Planowanie pracy w szkole z wykorzystaniem elementów metodyki planu daltońskiego.</a:t>
            </a:r>
            <a:endParaRPr lang="pl-PL" dirty="0"/>
          </a:p>
        </p:txBody>
      </p:sp>
      <p:sp>
        <p:nvSpPr>
          <p:cNvPr id="4" name="Symbol zastępczy numeru slajdu 3"/>
          <p:cNvSpPr>
            <a:spLocks noGrp="1"/>
          </p:cNvSpPr>
          <p:nvPr>
            <p:ph type="sldNum" sz="quarter" idx="12"/>
          </p:nvPr>
        </p:nvSpPr>
        <p:spPr/>
        <p:txBody>
          <a:bodyPr/>
          <a:lstStyle/>
          <a:p>
            <a:pPr rtl="0"/>
            <a:fld id="{401CF334-2D5C-4859-84A6-CA7E6E43FAEB}" type="slidenum">
              <a:rPr lang="pl-PL" noProof="0" smtClean="0"/>
              <a:pPr rtl="0"/>
              <a:t>79</a:t>
            </a:fld>
            <a:endParaRPr lang="pl-PL" noProof="0" dirty="0"/>
          </a:p>
        </p:txBody>
      </p:sp>
      <p:sp>
        <p:nvSpPr>
          <p:cNvPr id="5" name="Symbol zastępczy stopki 4"/>
          <p:cNvSpPr>
            <a:spLocks noGrp="1"/>
          </p:cNvSpPr>
          <p:nvPr>
            <p:ph type="ftr" sz="quarter" idx="3"/>
          </p:nvPr>
        </p:nvSpPr>
        <p:spPr/>
        <p:txBody>
          <a:bodyPr/>
          <a:lstStyle/>
          <a:p>
            <a:r>
              <a:rPr lang="pl-PL" smtClean="0"/>
              <a:t>Centrum Edukacji Nauczycieli w Łomży</a:t>
            </a:r>
            <a:endParaRPr lang="pl-PL"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ymbol zastępczy zawartości 2"/>
          <p:cNvSpPr>
            <a:spLocks noGrp="1"/>
          </p:cNvSpPr>
          <p:nvPr>
            <p:ph idx="1"/>
          </p:nvPr>
        </p:nvSpPr>
        <p:spPr>
          <a:xfrm>
            <a:off x="719667" y="620713"/>
            <a:ext cx="10972800" cy="4525962"/>
          </a:xfrm>
        </p:spPr>
        <p:txBody>
          <a:bodyPr/>
          <a:lstStyle/>
          <a:p>
            <a:pPr>
              <a:defRPr/>
            </a:pPr>
            <a:endParaRPr lang="pl-PL" sz="2400" dirty="0" smtClean="0"/>
          </a:p>
          <a:p>
            <a:pPr marL="514350" indent="-514350">
              <a:buNone/>
            </a:pPr>
            <a:r>
              <a:rPr lang="pl-PL" sz="2400" dirty="0" smtClean="0">
                <a:hlinkClick r:id="rId2" action="ppaction://hlinkpres?slideindex=1&amp;slidetitle="/>
              </a:rPr>
              <a:t>Podlaska Platforma </a:t>
            </a:r>
            <a:r>
              <a:rPr lang="pl-PL" sz="2400" dirty="0" err="1" smtClean="0">
                <a:hlinkClick r:id="rId2" action="ppaction://hlinkpres?slideindex=1&amp;slidetitle="/>
              </a:rPr>
              <a:t>Edukacyjna.pptx</a:t>
            </a:r>
            <a:endParaRPr lang="pl-PL" sz="2400" dirty="0" smtClean="0"/>
          </a:p>
        </p:txBody>
      </p:sp>
      <p:sp>
        <p:nvSpPr>
          <p:cNvPr id="76803"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F5A19BDA-4B8C-4DC6-BB0A-12C7ABDB2C4D}" type="slidenum">
              <a:rPr lang="pl-PL" smtClean="0"/>
              <a:pPr fontAlgn="base">
                <a:spcBef>
                  <a:spcPct val="0"/>
                </a:spcBef>
                <a:spcAft>
                  <a:spcPct val="0"/>
                </a:spcAft>
              </a:pPr>
              <a:t>80</a:t>
            </a:fld>
            <a:endParaRPr lang="pl-PL" smtClean="0"/>
          </a:p>
        </p:txBody>
      </p:sp>
    </p:spTree>
  </p:cSld>
  <p:clrMapOvr>
    <a:masterClrMapping/>
  </p:clrMapOvr>
  <p:transition spd="med">
    <p:fad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ymbol zastępczy zawartości 2"/>
          <p:cNvSpPr>
            <a:spLocks noGrp="1"/>
          </p:cNvSpPr>
          <p:nvPr>
            <p:ph idx="1"/>
          </p:nvPr>
        </p:nvSpPr>
        <p:spPr>
          <a:xfrm>
            <a:off x="719667" y="620713"/>
            <a:ext cx="10972800" cy="4525962"/>
          </a:xfrm>
        </p:spPr>
        <p:txBody>
          <a:bodyPr/>
          <a:lstStyle/>
          <a:p>
            <a:pPr>
              <a:buNone/>
              <a:defRPr/>
            </a:pPr>
            <a:r>
              <a:rPr lang="pl-PL" sz="2400" dirty="0" smtClean="0"/>
              <a:t>7</a:t>
            </a:r>
            <a:r>
              <a:rPr lang="pl-PL" dirty="0" smtClean="0"/>
              <a:t>.  </a:t>
            </a:r>
            <a:r>
              <a:rPr lang="pl-PL" b="1" dirty="0" smtClean="0">
                <a:solidFill>
                  <a:srgbClr val="FF0000"/>
                </a:solidFill>
              </a:rPr>
              <a:t>Dyskusja i sprawy różne</a:t>
            </a:r>
          </a:p>
          <a:p>
            <a:pPr>
              <a:buNone/>
              <a:defRPr/>
            </a:pPr>
            <a:endParaRPr lang="pl-PL" b="1" dirty="0" smtClean="0">
              <a:solidFill>
                <a:srgbClr val="FF0000"/>
              </a:solidFill>
            </a:endParaRPr>
          </a:p>
          <a:p>
            <a:pPr>
              <a:defRPr/>
            </a:pPr>
            <a:r>
              <a:rPr lang="pl-PL" sz="2400" dirty="0" smtClean="0"/>
              <a:t>Propozycje zapotrzebowania na szkolenia w II semestrze</a:t>
            </a:r>
          </a:p>
          <a:p>
            <a:pPr>
              <a:defRPr/>
            </a:pPr>
            <a:r>
              <a:rPr lang="pl-PL" sz="2400" dirty="0" smtClean="0"/>
              <a:t>…</a:t>
            </a:r>
          </a:p>
          <a:p>
            <a:pPr>
              <a:defRPr/>
            </a:pPr>
            <a:endParaRPr lang="pl-PL" sz="2400" dirty="0" smtClean="0"/>
          </a:p>
          <a:p>
            <a:pPr marL="514350" indent="-514350">
              <a:buNone/>
            </a:pPr>
            <a:endParaRPr lang="pl-PL" sz="2400" b="1" dirty="0" smtClean="0"/>
          </a:p>
          <a:p>
            <a:pPr marL="514350" indent="-514350">
              <a:buNone/>
            </a:pPr>
            <a:endParaRPr lang="pl-PL" sz="2400" b="1" dirty="0" smtClean="0"/>
          </a:p>
          <a:p>
            <a:pPr marL="514350" indent="-514350">
              <a:buNone/>
            </a:pPr>
            <a:r>
              <a:rPr lang="pl-PL" sz="2400" b="1" dirty="0" smtClean="0"/>
              <a:t>Adres mailowy: </a:t>
            </a:r>
            <a:r>
              <a:rPr lang="pl-PL" sz="3200" b="1" dirty="0" err="1" smtClean="0">
                <a:hlinkClick r:id="rId2"/>
              </a:rPr>
              <a:t>j.pieczywek@cen.lomza.pl</a:t>
            </a:r>
            <a:endParaRPr lang="pl-PL" sz="3200" b="1" dirty="0" smtClean="0"/>
          </a:p>
          <a:p>
            <a:pPr marL="514350" indent="-514350">
              <a:buNone/>
            </a:pPr>
            <a:endParaRPr lang="pl-PL" sz="2400" b="1" dirty="0" smtClean="0"/>
          </a:p>
        </p:txBody>
      </p:sp>
      <p:sp>
        <p:nvSpPr>
          <p:cNvPr id="76803" name="Symbol zastępczy numeru slajdu 3"/>
          <p:cNvSpPr>
            <a:spLocks noGrp="1"/>
          </p:cNvSpPr>
          <p:nvPr>
            <p:ph type="sldNum" sz="quarter"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F5A19BDA-4B8C-4DC6-BB0A-12C7ABDB2C4D}" type="slidenum">
              <a:rPr lang="pl-PL" smtClean="0"/>
              <a:pPr fontAlgn="base">
                <a:spcBef>
                  <a:spcPct val="0"/>
                </a:spcBef>
                <a:spcAft>
                  <a:spcPct val="0"/>
                </a:spcAft>
              </a:pPr>
              <a:t>81</a:t>
            </a:fld>
            <a:endParaRPr lang="pl-PL" smtClean="0"/>
          </a:p>
        </p:txBody>
      </p:sp>
    </p:spTree>
  </p:cSld>
  <p:clrMapOvr>
    <a:masterClrMapping/>
  </p:clrMapOvr>
  <p:transition spd="med">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owy szablon CEN">
  <a:themeElements>
    <a:clrScheme name="Przepły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xmlns="" name="nowy szablon CEN" id="{819D0608-EA3D-4C6F-8770-6F30126B9B8B}" vid="{22534407-707B-4FFE-B5FC-4F7358A06CA1}"/>
    </a:ext>
  </a:extLst>
</a:theme>
</file>

<file path=ppt/theme/theme2.xml><?xml version="1.0" encoding="utf-8"?>
<a:theme xmlns:a="http://schemas.openxmlformats.org/drawingml/2006/main" name="Motyw pakietu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nowy szablon CEN</Template>
  <TotalTime>1039</TotalTime>
  <Words>3204</Words>
  <Application>Microsoft Office PowerPoint</Application>
  <PresentationFormat>Niestandardowy</PresentationFormat>
  <Paragraphs>555</Paragraphs>
  <Slides>81</Slides>
  <Notes>0</Notes>
  <HiddenSlides>0</HiddenSlides>
  <MMClips>0</MMClips>
  <ScaleCrop>false</ScaleCrop>
  <HeadingPairs>
    <vt:vector size="4" baseType="variant">
      <vt:variant>
        <vt:lpstr>Motyw</vt:lpstr>
      </vt:variant>
      <vt:variant>
        <vt:i4>1</vt:i4>
      </vt:variant>
      <vt:variant>
        <vt:lpstr>Tytuły slajdów</vt:lpstr>
      </vt:variant>
      <vt:variant>
        <vt:i4>81</vt:i4>
      </vt:variant>
    </vt:vector>
  </HeadingPairs>
  <TitlesOfParts>
    <vt:vector size="82" baseType="lpstr">
      <vt:lpstr>nowy szablon CEN</vt:lpstr>
      <vt:lpstr>Slajd 1</vt:lpstr>
      <vt:lpstr>Ramowy program</vt:lpstr>
      <vt:lpstr>1. Nowa podstawa programowa</vt:lpstr>
      <vt:lpstr>Egzamin ósmoklasisty</vt:lpstr>
      <vt:lpstr>Harmonogram egzaminu ósmoklasisty w 2020 roku</vt:lpstr>
      <vt:lpstr>Termin dodatkowy </vt:lpstr>
      <vt:lpstr>Wyniki</vt:lpstr>
      <vt:lpstr>Slajd 8</vt:lpstr>
      <vt:lpstr>Slajd 9</vt:lpstr>
      <vt:lpstr>3.         Kierunki realizacji zadań         z zakresu nadzoru pedagogicznego          w roku szkolnym 2019/2020 </vt:lpstr>
      <vt:lpstr>Kierunki realizacji zadań z zakresu nadzoru pedagogicznego  ogłoszone przez Minister Edukacji Narodowej</vt:lpstr>
      <vt:lpstr>Kierunki realizacji zadań z zakresu nadzoru pedagogicznego  ustalone przez Podlaskiego Kuratora Oświaty</vt:lpstr>
      <vt:lpstr>W zakresie kontroli planowych:</vt:lpstr>
      <vt:lpstr>W zakresie monitorowania:</vt:lpstr>
      <vt:lpstr>W zakresie ewaluacji:</vt:lpstr>
      <vt:lpstr>W zakresie kontroli doraźnych: </vt:lpstr>
      <vt:lpstr>Slajd 17</vt:lpstr>
      <vt:lpstr>Slajd 18</vt:lpstr>
      <vt:lpstr>Slajd 19</vt:lpstr>
      <vt:lpstr>Egzamin ósmoklasisty – opis arkusza</vt:lpstr>
      <vt:lpstr> Dane dotyczące populacji uczniów – arkusz standardowy KRAJ   </vt:lpstr>
      <vt:lpstr>WOJEWÓDZTWO  PODLASKIE</vt:lpstr>
      <vt:lpstr>Slajd 23</vt:lpstr>
      <vt:lpstr>UCZNIOWIE ROZWIĄZUJĄCY ZADANIA W ARKUSZACH DOSTOSOWANYCH </vt:lpstr>
      <vt:lpstr>Dane liczbowe</vt:lpstr>
      <vt:lpstr>Liczba unieważnień</vt:lpstr>
      <vt:lpstr>Wyniki uczniów – kraj (województwo)</vt:lpstr>
      <vt:lpstr>Rozkład wyników - kraj</vt:lpstr>
      <vt:lpstr>Rozkład wyników - województwo</vt:lpstr>
      <vt:lpstr>Wyniki dziewcząt i chłopców - kraj</vt:lpstr>
      <vt:lpstr>Wyniki dziewcząt i chłopców - województwo</vt:lpstr>
      <vt:lpstr>Średnie wyniki uczniów w zakresie poszczególnych obszarów umiejętności (kraj  = województwo)</vt:lpstr>
      <vt:lpstr>Slajd 33</vt:lpstr>
      <vt:lpstr>Slajd 34</vt:lpstr>
      <vt:lpstr>Zadanie najłatwiejsze (82%) </vt:lpstr>
      <vt:lpstr>Sprawdzane umiejętności – zad.5.</vt:lpstr>
      <vt:lpstr>Zadanie najtrudniejsze (20.)– poziom wykonania 24% (25%)</vt:lpstr>
      <vt:lpstr>Slajd 38</vt:lpstr>
      <vt:lpstr>Zasady oceniania</vt:lpstr>
      <vt:lpstr>Slajd 40</vt:lpstr>
      <vt:lpstr>Przykładowe poprawne rozwiązania</vt:lpstr>
      <vt:lpstr>Slajd 42</vt:lpstr>
      <vt:lpstr>Wnioski, które wynikają z analiz jakościowych  i ilościowych wyników tegorocznego egzaminu</vt:lpstr>
      <vt:lpstr>Slajd 44</vt:lpstr>
      <vt:lpstr>Slajd 45</vt:lpstr>
      <vt:lpstr>Slajd 46</vt:lpstr>
      <vt:lpstr>Egzamin maturalny – matematyka</vt:lpstr>
      <vt:lpstr>Egzamin maturalny – dane statystyczne (wszyscy zdający)</vt:lpstr>
      <vt:lpstr>Egzamin maturalny – dane statystyczne LO</vt:lpstr>
      <vt:lpstr>Egzamin maturalny – dane statystyczne T</vt:lpstr>
      <vt:lpstr> PP - Opis arkusza</vt:lpstr>
      <vt:lpstr>PP - Wyniki zdających- kraj</vt:lpstr>
      <vt:lpstr>Slajd 53</vt:lpstr>
      <vt:lpstr>PP – wymagania ogólne; kraj</vt:lpstr>
      <vt:lpstr>PP – wymagania ogólne; województwo</vt:lpstr>
      <vt:lpstr>PR – opis arkusza</vt:lpstr>
      <vt:lpstr>PR - Rozkład wyników – kraj </vt:lpstr>
      <vt:lpstr>PR - Rozkład wyników - województwo</vt:lpstr>
      <vt:lpstr>PR – wymagania ogólne; kraj</vt:lpstr>
      <vt:lpstr>PR – wymagania ogólne; województwo</vt:lpstr>
      <vt:lpstr>Wnioski i rekomendacje</vt:lpstr>
      <vt:lpstr>Wnioski i rekomendacje</vt:lpstr>
      <vt:lpstr>Wnioski i rekomendacje</vt:lpstr>
      <vt:lpstr>Wnioski i rekomendacje</vt:lpstr>
      <vt:lpstr>Wnioski i rekomendacje</vt:lpstr>
      <vt:lpstr>Wnioski i rekomendacje</vt:lpstr>
      <vt:lpstr>Wnioski i rekomendacje</vt:lpstr>
      <vt:lpstr>Wnioski i rekomendacje</vt:lpstr>
      <vt:lpstr>Wnioski i rekomendacje</vt:lpstr>
      <vt:lpstr>Slajd 70</vt:lpstr>
      <vt:lpstr>KL - 7 KLUB AKTYWNYCH MATEMATYKÓW </vt:lpstr>
      <vt:lpstr>     W - 67 Zdolność widzenia, czyli jak kształtować wyobraźnię przestrzenną</vt:lpstr>
      <vt:lpstr>W - 68 Lekcje matematyki z wykorzystaniem otwartych zasobów edukacyjnych</vt:lpstr>
      <vt:lpstr>W - 69 Lekcje matematyki przyjazne uczniowi</vt:lpstr>
      <vt:lpstr>W - 70 Praca na lekcji matematyki w klasie I szkoły ponadpodstawowej</vt:lpstr>
      <vt:lpstr>W - 71 W poszukiwaniu efektywnych rozwiązań dydaktycznych</vt:lpstr>
      <vt:lpstr>KL - 8 KLUB AKTYWNYCH MATEMATYKÓW </vt:lpstr>
      <vt:lpstr>Konferencja KS-2 Innowacyjne rozwiąznia w edukacji – plan daltoński</vt:lpstr>
      <vt:lpstr>W - 73 O przenoszeniu osób i przedmiotów w czasie. Znikający nauczyciel i oddawanie odpowiedzialności za uczenie w metodyce planu daltońskiego </vt:lpstr>
      <vt:lpstr>Slajd 80</vt:lpstr>
      <vt:lpstr>Slajd 81</vt:lpstr>
    </vt:vector>
  </TitlesOfParts>
  <Company>ATC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odn</dc:creator>
  <cp:lastModifiedBy>odn</cp:lastModifiedBy>
  <cp:revision>109</cp:revision>
  <dcterms:created xsi:type="dcterms:W3CDTF">2018-08-30T07:29:05Z</dcterms:created>
  <dcterms:modified xsi:type="dcterms:W3CDTF">2019-09-21T09:45:54Z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