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65"/>
  </p:notesMasterIdLst>
  <p:handoutMasterIdLst>
    <p:handoutMasterId r:id="rId66"/>
  </p:handoutMasterIdLst>
  <p:sldIdLst>
    <p:sldId id="256" r:id="rId2"/>
    <p:sldId id="279" r:id="rId3"/>
    <p:sldId id="258" r:id="rId4"/>
    <p:sldId id="259" r:id="rId5"/>
    <p:sldId id="555" r:id="rId6"/>
    <p:sldId id="556" r:id="rId7"/>
    <p:sldId id="557" r:id="rId8"/>
    <p:sldId id="558" r:id="rId9"/>
    <p:sldId id="511" r:id="rId10"/>
    <p:sldId id="509" r:id="rId11"/>
    <p:sldId id="537" r:id="rId12"/>
    <p:sldId id="536" r:id="rId13"/>
    <p:sldId id="534" r:id="rId14"/>
    <p:sldId id="535" r:id="rId15"/>
    <p:sldId id="512" r:id="rId16"/>
    <p:sldId id="434" r:id="rId17"/>
    <p:sldId id="575" r:id="rId18"/>
    <p:sldId id="436" r:id="rId19"/>
    <p:sldId id="465" r:id="rId20"/>
    <p:sldId id="538" r:id="rId21"/>
    <p:sldId id="523" r:id="rId22"/>
    <p:sldId id="524" r:id="rId23"/>
    <p:sldId id="522" r:id="rId24"/>
    <p:sldId id="539" r:id="rId25"/>
    <p:sldId id="563" r:id="rId26"/>
    <p:sldId id="562" r:id="rId27"/>
    <p:sldId id="564" r:id="rId28"/>
    <p:sldId id="565" r:id="rId29"/>
    <p:sldId id="566" r:id="rId30"/>
    <p:sldId id="568" r:id="rId31"/>
    <p:sldId id="569" r:id="rId32"/>
    <p:sldId id="567" r:id="rId33"/>
    <p:sldId id="571" r:id="rId34"/>
    <p:sldId id="572" r:id="rId35"/>
    <p:sldId id="551" r:id="rId36"/>
    <p:sldId id="576" r:id="rId37"/>
    <p:sldId id="552" r:id="rId38"/>
    <p:sldId id="553" r:id="rId39"/>
    <p:sldId id="554" r:id="rId40"/>
    <p:sldId id="541" r:id="rId41"/>
    <p:sldId id="543" r:id="rId42"/>
    <p:sldId id="544" r:id="rId43"/>
    <p:sldId id="545" r:id="rId44"/>
    <p:sldId id="542" r:id="rId45"/>
    <p:sldId id="546" r:id="rId46"/>
    <p:sldId id="547" r:id="rId47"/>
    <p:sldId id="548" r:id="rId48"/>
    <p:sldId id="549" r:id="rId49"/>
    <p:sldId id="550" r:id="rId50"/>
    <p:sldId id="574" r:id="rId51"/>
    <p:sldId id="578" r:id="rId52"/>
    <p:sldId id="343" r:id="rId53"/>
    <p:sldId id="507" r:id="rId54"/>
    <p:sldId id="528" r:id="rId55"/>
    <p:sldId id="529" r:id="rId56"/>
    <p:sldId id="530" r:id="rId57"/>
    <p:sldId id="531" r:id="rId58"/>
    <p:sldId id="532" r:id="rId59"/>
    <p:sldId id="533" r:id="rId60"/>
    <p:sldId id="559" r:id="rId61"/>
    <p:sldId id="560" r:id="rId62"/>
    <p:sldId id="561" r:id="rId63"/>
    <p:sldId id="579" r:id="rId64"/>
  </p:sldIdLst>
  <p:sldSz cx="9144000" cy="6858000" type="screen4x3"/>
  <p:notesSz cx="6858000" cy="9947275"/>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2997"/>
    <a:srgbClr val="390FB1"/>
    <a:srgbClr val="ABD8E3"/>
    <a:srgbClr val="C47BDB"/>
    <a:srgbClr val="D3EBF1"/>
  </p:clrMru>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16" autoAdjust="0"/>
  </p:normalViewPr>
  <p:slideViewPr>
    <p:cSldViewPr>
      <p:cViewPr>
        <p:scale>
          <a:sx n="70" d="100"/>
          <a:sy n="70" d="100"/>
        </p:scale>
        <p:origin x="-2814" y="-10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315" y="-76"/>
      </p:cViewPr>
      <p:guideLst>
        <p:guide orient="horz" pos="3133"/>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97364"/>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pl-PL"/>
          </a:p>
        </p:txBody>
      </p:sp>
      <p:sp>
        <p:nvSpPr>
          <p:cNvPr id="3" name="Symbol zastępczy daty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endParaRPr lang="pl-PL"/>
          </a:p>
        </p:txBody>
      </p:sp>
      <p:sp>
        <p:nvSpPr>
          <p:cNvPr id="4" name="Symbol zastępczy stopki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pl-PL"/>
          </a:p>
        </p:txBody>
      </p:sp>
      <p:sp>
        <p:nvSpPr>
          <p:cNvPr id="5" name="Symbol zastępczy numeru slajdu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6E4256B-F202-4031-9170-1530FA91FC1B}" type="slidenum">
              <a:rPr lang="pl-PL"/>
              <a:pPr>
                <a:defRPr/>
              </a:pPr>
              <a:t>‹#›</a:t>
            </a:fld>
            <a:endParaRPr lang="pl-PL"/>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97364"/>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pl-PL"/>
          </a:p>
        </p:txBody>
      </p:sp>
      <p:sp>
        <p:nvSpPr>
          <p:cNvPr id="3" name="Symbol zastępczy daty 2"/>
          <p:cNvSpPr>
            <a:spLocks noGrp="1"/>
          </p:cNvSpPr>
          <p:nvPr>
            <p:ph type="dt" idx="1"/>
          </p:nvPr>
        </p:nvSpPr>
        <p:spPr>
          <a:xfrm>
            <a:off x="3884613" y="0"/>
            <a:ext cx="2971800" cy="497364"/>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0BDB2DF-EF33-4549-BDC9-AA149301E9A0}" type="datetimeFigureOut">
              <a:rPr lang="pl-PL"/>
              <a:pPr>
                <a:defRPr/>
              </a:pPr>
              <a:t>2016-09-28</a:t>
            </a:fld>
            <a:endParaRPr lang="pl-PL"/>
          </a:p>
        </p:txBody>
      </p:sp>
      <p:sp>
        <p:nvSpPr>
          <p:cNvPr id="4" name="Symbol zastępczy obrazu slajdu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p:cNvSpPr>
            <a:spLocks noGrp="1"/>
          </p:cNvSpPr>
          <p:nvPr>
            <p:ph type="body" sz="quarter" idx="3"/>
          </p:nvPr>
        </p:nvSpPr>
        <p:spPr>
          <a:xfrm>
            <a:off x="685800" y="4724956"/>
            <a:ext cx="5486400" cy="4476274"/>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endParaRPr lang="pl-PL" noProof="0"/>
          </a:p>
        </p:txBody>
      </p:sp>
      <p:sp>
        <p:nvSpPr>
          <p:cNvPr id="6" name="Symbol zastępczy stopki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pl-PL"/>
          </a:p>
        </p:txBody>
      </p:sp>
      <p:sp>
        <p:nvSpPr>
          <p:cNvPr id="7" name="Symbol zastępczy numeru slajdu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FB27149-54D8-43C1-ADA6-EF5E9F5324BE}" type="slidenum">
              <a:rPr lang="pl-PL"/>
              <a:pPr>
                <a:defRPr/>
              </a:pPr>
              <a:t>‹#›</a:t>
            </a:fld>
            <a:endParaRPr lang="pl-PL"/>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numeru slajdu 17"/>
          <p:cNvSpPr>
            <a:spLocks noGrp="1"/>
          </p:cNvSpPr>
          <p:nvPr>
            <p:ph type="sldNum" sz="quarter" idx="10"/>
          </p:nvPr>
        </p:nvSpPr>
        <p:spPr/>
        <p:txBody>
          <a:bodyPr/>
          <a:lstStyle>
            <a:lvl1pPr>
              <a:defRPr/>
            </a:lvl1pPr>
          </a:lstStyle>
          <a:p>
            <a:pPr>
              <a:defRPr/>
            </a:pPr>
            <a:fld id="{FD9B38EC-A054-4AC8-8FEB-8684BE4D477A}" type="slidenum">
              <a:rPr lang="pl-PL"/>
              <a:pPr>
                <a:defRPr/>
              </a:pPr>
              <a:t>‹#›</a:t>
            </a:fld>
            <a:endParaRPr lang="pl-PL" dirty="0"/>
          </a:p>
        </p:txBody>
      </p:sp>
      <p:sp>
        <p:nvSpPr>
          <p:cNvPr id="5"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numeru slajdu 17"/>
          <p:cNvSpPr>
            <a:spLocks noGrp="1"/>
          </p:cNvSpPr>
          <p:nvPr>
            <p:ph type="sldNum" sz="quarter" idx="10"/>
          </p:nvPr>
        </p:nvSpPr>
        <p:spPr/>
        <p:txBody>
          <a:bodyPr/>
          <a:lstStyle>
            <a:lvl1pPr>
              <a:defRPr/>
            </a:lvl1pPr>
          </a:lstStyle>
          <a:p>
            <a:pPr>
              <a:defRPr/>
            </a:pPr>
            <a:fld id="{2C7742A1-0ED6-47FD-9273-C68DF2C9425A}" type="slidenum">
              <a:rPr lang="pl-PL"/>
              <a:pPr>
                <a:defRPr/>
              </a:pPr>
              <a:t>‹#›</a:t>
            </a:fld>
            <a:endParaRPr lang="pl-PL" dirty="0"/>
          </a:p>
        </p:txBody>
      </p:sp>
      <p:sp>
        <p:nvSpPr>
          <p:cNvPr id="5"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numeru slajdu 17"/>
          <p:cNvSpPr>
            <a:spLocks noGrp="1"/>
          </p:cNvSpPr>
          <p:nvPr>
            <p:ph type="sldNum" sz="quarter" idx="10"/>
          </p:nvPr>
        </p:nvSpPr>
        <p:spPr/>
        <p:txBody>
          <a:bodyPr/>
          <a:lstStyle>
            <a:lvl1pPr>
              <a:defRPr/>
            </a:lvl1pPr>
          </a:lstStyle>
          <a:p>
            <a:pPr>
              <a:defRPr/>
            </a:pPr>
            <a:fld id="{075ACA13-BC6D-482A-A7DA-E395EF3DBE47}" type="slidenum">
              <a:rPr lang="pl-PL"/>
              <a:pPr>
                <a:defRPr/>
              </a:pPr>
              <a:t>‹#›</a:t>
            </a:fld>
            <a:endParaRPr lang="pl-PL" dirty="0"/>
          </a:p>
        </p:txBody>
      </p:sp>
      <p:sp>
        <p:nvSpPr>
          <p:cNvPr id="5"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numeru slajdu 17"/>
          <p:cNvSpPr>
            <a:spLocks noGrp="1"/>
          </p:cNvSpPr>
          <p:nvPr>
            <p:ph type="sldNum" sz="quarter" idx="10"/>
          </p:nvPr>
        </p:nvSpPr>
        <p:spPr/>
        <p:txBody>
          <a:bodyPr/>
          <a:lstStyle>
            <a:lvl1pPr>
              <a:defRPr/>
            </a:lvl1pPr>
          </a:lstStyle>
          <a:p>
            <a:pPr>
              <a:defRPr/>
            </a:pPr>
            <a:fld id="{4A5EA455-68EA-4233-BD10-21161180652F}" type="slidenum">
              <a:rPr lang="pl-PL"/>
              <a:pPr>
                <a:defRPr/>
              </a:pPr>
              <a:t>‹#›</a:t>
            </a:fld>
            <a:endParaRPr lang="pl-PL" dirty="0"/>
          </a:p>
        </p:txBody>
      </p:sp>
      <p:sp>
        <p:nvSpPr>
          <p:cNvPr id="6"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numeru slajdu 17"/>
          <p:cNvSpPr>
            <a:spLocks noGrp="1"/>
          </p:cNvSpPr>
          <p:nvPr>
            <p:ph type="sldNum" sz="quarter" idx="10"/>
          </p:nvPr>
        </p:nvSpPr>
        <p:spPr/>
        <p:txBody>
          <a:bodyPr/>
          <a:lstStyle>
            <a:lvl1pPr>
              <a:defRPr/>
            </a:lvl1pPr>
          </a:lstStyle>
          <a:p>
            <a:pPr>
              <a:defRPr/>
            </a:pPr>
            <a:fld id="{C096F407-EFDE-48C1-A0CF-22BD8F82EE7F}" type="slidenum">
              <a:rPr lang="pl-PL"/>
              <a:pPr>
                <a:defRPr/>
              </a:pPr>
              <a:t>‹#›</a:t>
            </a:fld>
            <a:endParaRPr lang="pl-PL" dirty="0"/>
          </a:p>
        </p:txBody>
      </p:sp>
      <p:sp>
        <p:nvSpPr>
          <p:cNvPr id="4"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numeru slajdu 17"/>
          <p:cNvSpPr>
            <a:spLocks noGrp="1"/>
          </p:cNvSpPr>
          <p:nvPr>
            <p:ph type="sldNum" sz="quarter" idx="10"/>
          </p:nvPr>
        </p:nvSpPr>
        <p:spPr/>
        <p:txBody>
          <a:bodyPr/>
          <a:lstStyle>
            <a:lvl1pPr>
              <a:defRPr/>
            </a:lvl1pPr>
          </a:lstStyle>
          <a:p>
            <a:pPr>
              <a:defRPr/>
            </a:pPr>
            <a:fld id="{A3FCD288-84E7-4C40-8AB4-A004900B3F97}" type="slidenum">
              <a:rPr lang="pl-PL"/>
              <a:pPr>
                <a:defRPr/>
              </a:pPr>
              <a:t>‹#›</a:t>
            </a:fld>
            <a:endParaRPr lang="pl-PL" dirty="0"/>
          </a:p>
        </p:txBody>
      </p:sp>
      <p:sp>
        <p:nvSpPr>
          <p:cNvPr id="3"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numeru slajdu 17"/>
          <p:cNvSpPr>
            <a:spLocks noGrp="1"/>
          </p:cNvSpPr>
          <p:nvPr>
            <p:ph type="sldNum" sz="quarter" idx="10"/>
          </p:nvPr>
        </p:nvSpPr>
        <p:spPr/>
        <p:txBody>
          <a:bodyPr/>
          <a:lstStyle>
            <a:lvl1pPr>
              <a:defRPr/>
            </a:lvl1pPr>
          </a:lstStyle>
          <a:p>
            <a:pPr>
              <a:defRPr/>
            </a:pPr>
            <a:fld id="{6EBBC9AD-C964-4E78-800D-0E8CDB0B5333}" type="slidenum">
              <a:rPr lang="pl-PL"/>
              <a:pPr>
                <a:defRPr/>
              </a:pPr>
              <a:t>‹#›</a:t>
            </a:fld>
            <a:endParaRPr lang="pl-PL" dirty="0"/>
          </a:p>
        </p:txBody>
      </p:sp>
      <p:sp>
        <p:nvSpPr>
          <p:cNvPr id="6"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pl-PL" noProof="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numeru slajdu 17"/>
          <p:cNvSpPr>
            <a:spLocks noGrp="1"/>
          </p:cNvSpPr>
          <p:nvPr>
            <p:ph type="sldNum" sz="quarter" idx="10"/>
          </p:nvPr>
        </p:nvSpPr>
        <p:spPr/>
        <p:txBody>
          <a:bodyPr/>
          <a:lstStyle>
            <a:lvl1pPr>
              <a:defRPr/>
            </a:lvl1pPr>
          </a:lstStyle>
          <a:p>
            <a:pPr>
              <a:defRPr/>
            </a:pPr>
            <a:fld id="{E29ABB02-C896-44BF-AE64-DCEAC37611BC}" type="slidenum">
              <a:rPr lang="pl-PL"/>
              <a:pPr>
                <a:defRPr/>
              </a:pPr>
              <a:t>‹#›</a:t>
            </a:fld>
            <a:endParaRPr lang="pl-PL" dirty="0"/>
          </a:p>
        </p:txBody>
      </p:sp>
      <p:sp>
        <p:nvSpPr>
          <p:cNvPr id="6"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numeru slajdu 17"/>
          <p:cNvSpPr>
            <a:spLocks noGrp="1"/>
          </p:cNvSpPr>
          <p:nvPr>
            <p:ph type="sldNum" sz="quarter" idx="10"/>
          </p:nvPr>
        </p:nvSpPr>
        <p:spPr/>
        <p:txBody>
          <a:bodyPr/>
          <a:lstStyle>
            <a:lvl1pPr>
              <a:defRPr/>
            </a:lvl1pPr>
          </a:lstStyle>
          <a:p>
            <a:pPr>
              <a:defRPr/>
            </a:pPr>
            <a:fld id="{D086CCD5-9313-4BEA-8FA4-2E3936056354}" type="slidenum">
              <a:rPr lang="pl-PL"/>
              <a:pPr>
                <a:defRPr/>
              </a:pPr>
              <a:t>‹#›</a:t>
            </a:fld>
            <a:endParaRPr lang="pl-PL" dirty="0"/>
          </a:p>
        </p:txBody>
      </p:sp>
      <p:sp>
        <p:nvSpPr>
          <p:cNvPr id="5"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numeru slajdu 17"/>
          <p:cNvSpPr>
            <a:spLocks noGrp="1"/>
          </p:cNvSpPr>
          <p:nvPr>
            <p:ph type="sldNum" sz="quarter" idx="10"/>
          </p:nvPr>
        </p:nvSpPr>
        <p:spPr/>
        <p:txBody>
          <a:bodyPr/>
          <a:lstStyle>
            <a:lvl1pPr>
              <a:defRPr/>
            </a:lvl1pPr>
          </a:lstStyle>
          <a:p>
            <a:pPr>
              <a:defRPr/>
            </a:pPr>
            <a:fld id="{E6DAF074-3BF9-45D5-B258-58B50A4F8224}" type="slidenum">
              <a:rPr lang="pl-PL"/>
              <a:pPr>
                <a:defRPr/>
              </a:pPr>
              <a:t>‹#›</a:t>
            </a:fld>
            <a:endParaRPr lang="pl-PL" dirty="0"/>
          </a:p>
        </p:txBody>
      </p:sp>
      <p:sp>
        <p:nvSpPr>
          <p:cNvPr id="5" name="Symbol zastępczy stopki 18"/>
          <p:cNvSpPr>
            <a:spLocks noGrp="1"/>
          </p:cNvSpPr>
          <p:nvPr>
            <p:ph type="ftr" sz="quarter" idx="11"/>
          </p:nvPr>
        </p:nvSpPr>
        <p:spPr/>
        <p:txBody>
          <a:bodyPr/>
          <a:lstStyle>
            <a:lvl1pPr>
              <a:defRPr/>
            </a:lvl1pPr>
          </a:lstStyle>
          <a:p>
            <a:pPr>
              <a:defRPr/>
            </a:pPr>
            <a:r>
              <a:rPr lang="pl-PL"/>
              <a:t>Opracowała mgr Joanna Ewa Szkop</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ymbol zastępczy tytuł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p>
        </p:txBody>
      </p:sp>
      <p:sp>
        <p:nvSpPr>
          <p:cNvPr id="1027" name="Symbol zastępczy tekst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p>
        </p:txBody>
      </p:sp>
      <p:grpSp>
        <p:nvGrpSpPr>
          <p:cNvPr id="1028" name="Grupa 6"/>
          <p:cNvGrpSpPr>
            <a:grpSpLocks/>
          </p:cNvGrpSpPr>
          <p:nvPr/>
        </p:nvGrpSpPr>
        <p:grpSpPr bwMode="auto">
          <a:xfrm>
            <a:off x="0" y="5581650"/>
            <a:ext cx="9147175" cy="1276350"/>
            <a:chOff x="-3765" y="4832896"/>
            <a:chExt cx="9147765" cy="2032192"/>
          </a:xfrm>
        </p:grpSpPr>
        <p:sp>
          <p:nvSpPr>
            <p:cNvPr id="8" name="Dowolny kształt 7"/>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a:scene3d>
              <a:camera prst="orthographicFront"/>
              <a:lightRig rig="threePt" dir="t"/>
            </a:scene3d>
            <a:sp3d/>
          </p:spPr>
          <p:txBody>
            <a:bodyPr/>
            <a:lstStyle>
              <a:extLst/>
            </a:lstStyle>
            <a:p>
              <a:pPr fontAlgn="auto">
                <a:spcBef>
                  <a:spcPts val="0"/>
                </a:spcBef>
                <a:spcAft>
                  <a:spcPts val="0"/>
                </a:spcAft>
                <a:defRPr/>
              </a:pPr>
              <a:endParaRPr lang="en-US">
                <a:latin typeface="+mn-lt"/>
              </a:endParaRPr>
            </a:p>
          </p:txBody>
        </p:sp>
        <p:sp>
          <p:nvSpPr>
            <p:cNvPr id="9" name="Dowolny kształt 8"/>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a:scene3d>
              <a:camera prst="orthographicFront"/>
              <a:lightRig rig="threePt" dir="t"/>
            </a:scene3d>
            <a:sp3d/>
          </p:spPr>
          <p:txBody>
            <a:bodyPr/>
            <a:lstStyle>
              <a:extLst/>
            </a:lstStyle>
            <a:p>
              <a:pPr fontAlgn="auto">
                <a:spcBef>
                  <a:spcPts val="0"/>
                </a:spcBef>
                <a:spcAft>
                  <a:spcPts val="0"/>
                </a:spcAft>
                <a:defRPr/>
              </a:pPr>
              <a:endParaRPr lang="en-US">
                <a:latin typeface="+mn-lt"/>
              </a:endParaRPr>
            </a:p>
          </p:txBody>
        </p:sp>
        <p:sp>
          <p:nvSpPr>
            <p:cNvPr id="10" name="Dowolny kształt 9"/>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1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a:scene3d>
              <a:camera prst="orthographicFront"/>
              <a:lightRig rig="threePt" dir="t"/>
            </a:scene3d>
            <a:sp3d/>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1" name="Łącznik prosty 10"/>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a:scene3d>
              <a:camera prst="orthographicFront"/>
              <a:lightRig rig="threePt" dir="t"/>
            </a:scene3d>
            <a:sp3d/>
          </p:spPr>
          <p:style>
            <a:lnRef idx="2">
              <a:schemeClr val="accent1"/>
            </a:lnRef>
            <a:fillRef idx="0">
              <a:schemeClr val="accent1"/>
            </a:fillRef>
            <a:effectRef idx="1">
              <a:schemeClr val="accent1"/>
            </a:effectRef>
            <a:fontRef idx="minor">
              <a:schemeClr val="tx1"/>
            </a:fontRef>
          </p:style>
        </p:cxnSp>
      </p:grpSp>
      <p:pic>
        <p:nvPicPr>
          <p:cNvPr id="1029" name="Obraz 11" descr="logo.png"/>
          <p:cNvPicPr>
            <a:picLocks noChangeAspect="1"/>
          </p:cNvPicPr>
          <p:nvPr/>
        </p:nvPicPr>
        <p:blipFill>
          <a:blip r:embed="rId13" cstate="print"/>
          <a:srcRect/>
          <a:stretch>
            <a:fillRect/>
          </a:stretch>
        </p:blipFill>
        <p:spPr bwMode="auto">
          <a:xfrm>
            <a:off x="107950" y="5927725"/>
            <a:ext cx="4535488" cy="862013"/>
          </a:xfrm>
          <a:prstGeom prst="rect">
            <a:avLst/>
          </a:prstGeom>
          <a:noFill/>
          <a:ln w="9525">
            <a:noFill/>
            <a:miter lim="800000"/>
            <a:headEnd/>
            <a:tailEnd/>
          </a:ln>
        </p:spPr>
      </p:pic>
      <p:sp>
        <p:nvSpPr>
          <p:cNvPr id="13" name="Symbol zastępczy numeru slajdu 17"/>
          <p:cNvSpPr>
            <a:spLocks noGrp="1"/>
          </p:cNvSpPr>
          <p:nvPr>
            <p:ph type="sldNum" sz="quarter" idx="4"/>
          </p:nvPr>
        </p:nvSpPr>
        <p:spPr>
          <a:xfrm>
            <a:off x="8532813" y="6453188"/>
            <a:ext cx="481012" cy="320675"/>
          </a:xfrm>
          <a:prstGeom prst="rect">
            <a:avLst/>
          </a:prstGeom>
        </p:spPr>
        <p:txBody>
          <a:bodyPr vert="horz" anchor="b"/>
          <a:lstStyle>
            <a:lvl1pPr algn="ctr" eaLnBrk="1" fontAlgn="auto" latinLnBrk="0" hangingPunct="1">
              <a:spcBef>
                <a:spcPts val="0"/>
              </a:spcBef>
              <a:spcAft>
                <a:spcPts val="0"/>
              </a:spcAft>
              <a:defRPr kumimoji="0" sz="1200" b="0">
                <a:solidFill>
                  <a:schemeClr val="bg1"/>
                </a:solidFill>
                <a:latin typeface="Verdana" pitchFamily="34" charset="0"/>
              </a:defRPr>
            </a:lvl1pPr>
            <a:extLst/>
          </a:lstStyle>
          <a:p>
            <a:pPr>
              <a:defRPr/>
            </a:pPr>
            <a:fld id="{52AE281D-4D75-4306-A870-65CCA7273F5F}" type="slidenum">
              <a:rPr lang="pl-PL"/>
              <a:pPr>
                <a:defRPr/>
              </a:pPr>
              <a:t>‹#›</a:t>
            </a:fld>
            <a:endParaRPr lang="pl-PL" dirty="0"/>
          </a:p>
        </p:txBody>
      </p:sp>
      <p:sp>
        <p:nvSpPr>
          <p:cNvPr id="14" name="Symbol zastępczy stopki 18"/>
          <p:cNvSpPr>
            <a:spLocks noGrp="1"/>
          </p:cNvSpPr>
          <p:nvPr>
            <p:ph type="ftr" sz="quarter" idx="3"/>
          </p:nvPr>
        </p:nvSpPr>
        <p:spPr>
          <a:xfrm>
            <a:off x="5292725" y="6165850"/>
            <a:ext cx="3095625" cy="581025"/>
          </a:xfrm>
          <a:prstGeom prst="rect">
            <a:avLst/>
          </a:prstGeom>
        </p:spPr>
        <p:txBody>
          <a:bodyPr anchor="t"/>
          <a:lstStyle>
            <a:lvl1pPr algn="l" fontAlgn="auto">
              <a:spcBef>
                <a:spcPts val="0"/>
              </a:spcBef>
              <a:spcAft>
                <a:spcPts val="0"/>
              </a:spcAft>
              <a:defRPr sz="1100">
                <a:solidFill>
                  <a:schemeClr val="accent1">
                    <a:tint val="20000"/>
                  </a:schemeClr>
                </a:solidFill>
                <a:latin typeface="Verdana" pitchFamily="34" charset="0"/>
              </a:defRPr>
            </a:lvl1pPr>
            <a:extLst/>
          </a:lstStyle>
          <a:p>
            <a:pPr>
              <a:defRPr/>
            </a:pPr>
            <a:r>
              <a:rPr lang="pl-PL"/>
              <a:t>Opracowała mgr Joanna Ewa Szkop</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8" Type="http://schemas.openxmlformats.org/officeDocument/2006/relationships/hyperlink" Target="http://www.ore.edu.pl/matematyka/4318-jak-odczarowac-matematyke" TargetMode="External"/><Relationship Id="rId3" Type="http://schemas.openxmlformats.org/officeDocument/2006/relationships/hyperlink" Target="http://mathriders.pl/about/methodology/" TargetMode="External"/><Relationship Id="rId7" Type="http://schemas.openxmlformats.org/officeDocument/2006/relationships/hyperlink" Target="http://www.matematyka.wroc.pl/" TargetMode="External"/><Relationship Id="rId2" Type="http://schemas.openxmlformats.org/officeDocument/2006/relationships/hyperlink" Target="https://www.wsip.pl/e-konferencje/jak-uczyc-matematyki-w-nowej-rzeczywistosci-szkolnej-poznaj-skuteczna-recepte/" TargetMode="External"/><Relationship Id="rId1" Type="http://schemas.openxmlformats.org/officeDocument/2006/relationships/slideLayout" Target="../slideLayouts/slideLayout6.xml"/><Relationship Id="rId6" Type="http://schemas.openxmlformats.org/officeDocument/2006/relationships/hyperlink" Target="https://sites.google.com/site/programdlalo/home" TargetMode="External"/><Relationship Id="rId5" Type="http://schemas.openxmlformats.org/officeDocument/2006/relationships/hyperlink" Target="https://mojaosswiata.wordpress.com/2011/03/08/uczyc-licealistow-matematyki/" TargetMode="External"/><Relationship Id="rId10" Type="http://schemas.openxmlformats.org/officeDocument/2006/relationships/hyperlink" Target="http://www.toc.edu.pl/" TargetMode="External"/><Relationship Id="rId4" Type="http://schemas.openxmlformats.org/officeDocument/2006/relationships/hyperlink" Target="http://www.cogito.com.pl/Artykul/9369/Jak_Efektywnie_Sie_Uczyc_-_5_Krokow_Do_Sukcesu.html" TargetMode="External"/><Relationship Id="rId9" Type="http://schemas.openxmlformats.org/officeDocument/2006/relationships/hyperlink" Target="https://www.youtube.com/watch?v=wVGkvTJiseA"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Portret%20maturzysty%202015.ppt" TargetMode="Externa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Podtytuł 2"/>
          <p:cNvSpPr>
            <a:spLocks noGrp="1"/>
          </p:cNvSpPr>
          <p:nvPr>
            <p:ph type="subTitle" idx="1"/>
          </p:nvPr>
        </p:nvSpPr>
        <p:spPr>
          <a:xfrm>
            <a:off x="250825" y="620688"/>
            <a:ext cx="8569325" cy="4896544"/>
          </a:xfrm>
        </p:spPr>
        <p:txBody>
          <a:bodyPr/>
          <a:lstStyle/>
          <a:p>
            <a:pPr eaLnBrk="1" hangingPunct="1"/>
            <a:r>
              <a:rPr lang="pl-PL" sz="3600" b="1" dirty="0" smtClean="0">
                <a:solidFill>
                  <a:srgbClr val="FF0000"/>
                </a:solidFill>
              </a:rPr>
              <a:t>Konferencja rejonowa dla nauczycieli matematyki szkół ponadgimnazjalnych</a:t>
            </a:r>
          </a:p>
          <a:p>
            <a:pPr eaLnBrk="1" hangingPunct="1"/>
            <a:r>
              <a:rPr lang="pl-PL" sz="2800" dirty="0" smtClean="0">
                <a:solidFill>
                  <a:srgbClr val="0070C0"/>
                </a:solidFill>
              </a:rPr>
              <a:t>Łomża 28.09.2016</a:t>
            </a:r>
          </a:p>
          <a:p>
            <a:pPr eaLnBrk="1" hangingPunct="1"/>
            <a:endParaRPr lang="pl-PL" sz="1100" dirty="0" smtClean="0">
              <a:solidFill>
                <a:srgbClr val="FF0000"/>
              </a:solidFill>
            </a:endParaRPr>
          </a:p>
          <a:p>
            <a:pPr eaLnBrk="1" hangingPunct="1"/>
            <a:r>
              <a:rPr lang="pl-PL" sz="2800" i="1" dirty="0" smtClean="0">
                <a:solidFill>
                  <a:srgbClr val="0070C0"/>
                </a:solidFill>
              </a:rPr>
              <a:t>Rozwijanie kompetencji matematycznych na </a:t>
            </a:r>
            <a:br>
              <a:rPr lang="pl-PL" sz="2800" i="1" dirty="0" smtClean="0">
                <a:solidFill>
                  <a:srgbClr val="0070C0"/>
                </a:solidFill>
              </a:rPr>
            </a:br>
            <a:r>
              <a:rPr lang="pl-PL" sz="2800" i="1" dirty="0" smtClean="0">
                <a:solidFill>
                  <a:srgbClr val="0070C0"/>
                </a:solidFill>
              </a:rPr>
              <a:t>IV etapie edukacyjnym </a:t>
            </a:r>
            <a:r>
              <a:rPr lang="pl-PL" sz="3600" dirty="0" smtClean="0">
                <a:solidFill>
                  <a:srgbClr val="0070C0"/>
                </a:solidFill>
              </a:rPr>
              <a:t/>
            </a:r>
            <a:br>
              <a:rPr lang="pl-PL" sz="3600" dirty="0" smtClean="0">
                <a:solidFill>
                  <a:srgbClr val="0070C0"/>
                </a:solidFill>
              </a:rPr>
            </a:br>
            <a:r>
              <a:rPr lang="pl-PL" sz="2400" i="1" dirty="0" smtClean="0">
                <a:solidFill>
                  <a:srgbClr val="0070C0"/>
                </a:solidFill>
              </a:rPr>
              <a:t>w r. szk. 2016/2017</a:t>
            </a:r>
          </a:p>
          <a:p>
            <a:pPr eaLnBrk="1" hangingPunct="1"/>
            <a:endParaRPr lang="pl-PL" sz="2400" dirty="0" smtClean="0">
              <a:solidFill>
                <a:srgbClr val="FF0000"/>
              </a:solidFill>
            </a:endParaRPr>
          </a:p>
          <a:p>
            <a:pPr eaLnBrk="1" hangingPunct="1"/>
            <a:r>
              <a:rPr lang="pl-PL" sz="2400" i="1" dirty="0" smtClean="0">
                <a:solidFill>
                  <a:srgbClr val="0070C0"/>
                </a:solidFill>
              </a:rPr>
              <a:t>Prowadzący: Jadwiga Pieczywek </a:t>
            </a:r>
            <a:br>
              <a:rPr lang="pl-PL" sz="2400" i="1" dirty="0" smtClean="0">
                <a:solidFill>
                  <a:srgbClr val="0070C0"/>
                </a:solidFill>
              </a:rPr>
            </a:br>
            <a:r>
              <a:rPr lang="pl-PL" sz="2400" i="1" dirty="0" smtClean="0">
                <a:solidFill>
                  <a:srgbClr val="0070C0"/>
                </a:solidFill>
              </a:rPr>
              <a:t> konsultant d.s. </a:t>
            </a:r>
            <a:r>
              <a:rPr lang="pl-PL" sz="2400" i="1" dirty="0" err="1" smtClean="0">
                <a:solidFill>
                  <a:srgbClr val="0070C0"/>
                </a:solidFill>
              </a:rPr>
              <a:t>edukacji</a:t>
            </a:r>
            <a:r>
              <a:rPr lang="pl-PL" sz="2400" i="1" dirty="0" smtClean="0">
                <a:solidFill>
                  <a:srgbClr val="0070C0"/>
                </a:solidFill>
              </a:rPr>
              <a:t> matematycznej</a:t>
            </a:r>
          </a:p>
        </p:txBody>
      </p:sp>
      <p:sp>
        <p:nvSpPr>
          <p:cNvPr id="2051"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6AFEB5F8-93B7-43B4-8F73-976F35DCB147}" type="slidenum">
              <a:rPr lang="pl-PL" smtClean="0"/>
              <a:pPr fontAlgn="base">
                <a:spcBef>
                  <a:spcPct val="0"/>
                </a:spcBef>
                <a:spcAft>
                  <a:spcPct val="0"/>
                </a:spcAft>
              </a:pPr>
              <a:t>1</a:t>
            </a:fld>
            <a:endParaRPr lang="pl-PL"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ytuł 1"/>
          <p:cNvSpPr>
            <a:spLocks noGrp="1"/>
          </p:cNvSpPr>
          <p:nvPr>
            <p:ph type="title"/>
          </p:nvPr>
        </p:nvSpPr>
        <p:spPr>
          <a:xfrm>
            <a:off x="457200" y="274638"/>
            <a:ext cx="8229600" cy="922114"/>
          </a:xfrm>
        </p:spPr>
        <p:txBody>
          <a:bodyPr/>
          <a:lstStyle/>
          <a:p>
            <a:pPr algn="l" eaLnBrk="1" hangingPunct="1"/>
            <a:r>
              <a:rPr lang="pl-PL" dirty="0" smtClean="0">
                <a:solidFill>
                  <a:srgbClr val="FF0000"/>
                </a:solidFill>
              </a:rPr>
              <a:t>Ramowy program</a:t>
            </a:r>
          </a:p>
        </p:txBody>
      </p:sp>
      <p:sp>
        <p:nvSpPr>
          <p:cNvPr id="4099" name="Symbol zastępczy zawartości 2"/>
          <p:cNvSpPr>
            <a:spLocks noGrp="1"/>
          </p:cNvSpPr>
          <p:nvPr>
            <p:ph idx="1"/>
          </p:nvPr>
        </p:nvSpPr>
        <p:spPr>
          <a:xfrm>
            <a:off x="500063" y="1196752"/>
            <a:ext cx="8229600" cy="4696048"/>
          </a:xfrm>
        </p:spPr>
        <p:txBody>
          <a:bodyPr/>
          <a:lstStyle/>
          <a:p>
            <a:pPr marL="514350" indent="-514350" eaLnBrk="1" hangingPunct="1">
              <a:buFont typeface="Calibri" pitchFamily="34" charset="0"/>
              <a:buAutoNum type="arabicPeriod"/>
            </a:pPr>
            <a:r>
              <a:rPr lang="pl-PL" sz="2000" dirty="0" smtClean="0"/>
              <a:t>Kierunki polityki oświatowej państwa  w roku szkolnym 2016/ 2017.</a:t>
            </a:r>
          </a:p>
          <a:p>
            <a:pPr marL="514350" indent="-514350" eaLnBrk="1" hangingPunct="1">
              <a:buFont typeface="Calibri" pitchFamily="34" charset="0"/>
              <a:buAutoNum type="arabicPeriod"/>
            </a:pPr>
            <a:r>
              <a:rPr lang="pl-PL" sz="2000" dirty="0" smtClean="0"/>
              <a:t>Kierunki realizacji zadań z zakresu nadzoru pedagogicznego w roku szkolnym 2016/2017. </a:t>
            </a:r>
          </a:p>
          <a:p>
            <a:pPr marL="514350" indent="-514350" eaLnBrk="1" hangingPunct="1">
              <a:buFont typeface="Calibri" pitchFamily="34" charset="0"/>
              <a:buAutoNum type="arabicPeriod"/>
            </a:pPr>
            <a:r>
              <a:rPr lang="pl-PL" sz="2000" dirty="0" smtClean="0"/>
              <a:t>Wnioski i rekomendacje Podlaskiego Kuratora Oświaty na podstawie sprawowanego nadzoru pedagogicznego w roku szkolnym 2015/2016. </a:t>
            </a:r>
          </a:p>
          <a:p>
            <a:pPr marL="514350" indent="-514350" eaLnBrk="1" hangingPunct="1">
              <a:buFont typeface="Calibri" pitchFamily="34" charset="0"/>
              <a:buAutoNum type="arabicPeriod"/>
            </a:pPr>
            <a:r>
              <a:rPr lang="pl-PL" sz="2000" dirty="0" smtClean="0"/>
              <a:t>Rekomendacje z własnej diagnozy potrzeb i oczekiwań klientów ODN </a:t>
            </a:r>
            <a:br>
              <a:rPr lang="pl-PL" sz="2000" dirty="0" smtClean="0"/>
            </a:br>
            <a:r>
              <a:rPr lang="pl-PL" sz="2000" dirty="0" smtClean="0"/>
              <a:t>w Łomży.</a:t>
            </a:r>
          </a:p>
          <a:p>
            <a:pPr marL="514350" indent="-514350" eaLnBrk="1" hangingPunct="1">
              <a:buFont typeface="Calibri" pitchFamily="34" charset="0"/>
              <a:buAutoNum type="arabicPeriod"/>
            </a:pPr>
            <a:r>
              <a:rPr lang="pl-PL" sz="2000" dirty="0" smtClean="0"/>
              <a:t>Wyniki sprawdzianu i egzaminów zewnętrznych z matematyki.</a:t>
            </a:r>
          </a:p>
          <a:p>
            <a:pPr marL="514350" indent="-514350" eaLnBrk="1" hangingPunct="1">
              <a:buFont typeface="Calibri" pitchFamily="34" charset="0"/>
              <a:buAutoNum type="arabicPeriod"/>
            </a:pPr>
            <a:r>
              <a:rPr lang="pl-PL" sz="2000" dirty="0" smtClean="0"/>
              <a:t>Rozwijanie kompetencji matematycznych na podstawie badań z realizacji zaleceń do podstawy programowej – przykłady dobrych praktyk.</a:t>
            </a:r>
          </a:p>
          <a:p>
            <a:pPr marL="514350" indent="-514350" eaLnBrk="1" hangingPunct="1">
              <a:buFont typeface="Calibri" pitchFamily="34" charset="0"/>
              <a:buAutoNum type="arabicPeriod"/>
            </a:pPr>
            <a:r>
              <a:rPr lang="pl-PL" sz="2000" dirty="0" smtClean="0"/>
              <a:t>Oferta doskonalenia na okres IX 2016 – I 2017.</a:t>
            </a:r>
          </a:p>
          <a:p>
            <a:pPr marL="514350" indent="-514350" eaLnBrk="1" hangingPunct="1">
              <a:buFont typeface="Calibri" pitchFamily="34" charset="0"/>
              <a:buAutoNum type="arabicPeriod"/>
            </a:pPr>
            <a:r>
              <a:rPr lang="pl-PL" sz="2000" dirty="0" smtClean="0"/>
              <a:t>Sprawy różne.</a:t>
            </a:r>
          </a:p>
          <a:p>
            <a:pPr marL="514350" indent="-514350" eaLnBrk="1" hangingPunct="1">
              <a:buFont typeface="Calibri" pitchFamily="34" charset="0"/>
              <a:buAutoNum type="arabicPeriod"/>
            </a:pPr>
            <a:endParaRPr lang="pl-PL" sz="2000" dirty="0" smtClean="0"/>
          </a:p>
          <a:p>
            <a:pPr marL="514350" indent="-514350" eaLnBrk="1" hangingPunct="1">
              <a:buFont typeface="Calibri" pitchFamily="34" charset="0"/>
              <a:buAutoNum type="arabicPeriod"/>
            </a:pPr>
            <a:endParaRPr lang="pl-PL" dirty="0" smtClean="0"/>
          </a:p>
          <a:p>
            <a:pPr marL="514350" indent="-514350" eaLnBrk="1" hangingPunct="1">
              <a:buFont typeface="Calibri" pitchFamily="34" charset="0"/>
              <a:buAutoNum type="arabicPeriod"/>
            </a:pPr>
            <a:endParaRPr lang="pl-PL" dirty="0" smtClean="0"/>
          </a:p>
        </p:txBody>
      </p:sp>
      <p:sp>
        <p:nvSpPr>
          <p:cNvPr id="410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7681422C-DB60-4222-87BF-4147671BE24D}" type="slidenum">
              <a:rPr lang="pl-PL" smtClean="0"/>
              <a:pPr fontAlgn="base">
                <a:spcBef>
                  <a:spcPct val="0"/>
                </a:spcBef>
                <a:spcAft>
                  <a:spcPct val="0"/>
                </a:spcAft>
              </a:pPr>
              <a:t>2</a:t>
            </a:fld>
            <a:endParaRPr lang="pl-PL"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body" idx="1"/>
          </p:nvPr>
        </p:nvSpPr>
        <p:spPr>
          <a:xfrm>
            <a:off x="468313" y="620713"/>
            <a:ext cx="8229600" cy="4525962"/>
          </a:xfrm>
        </p:spPr>
        <p:txBody>
          <a:bodyPr/>
          <a:lstStyle/>
          <a:p>
            <a:pPr eaLnBrk="1" hangingPunct="1">
              <a:lnSpc>
                <a:spcPct val="150000"/>
              </a:lnSpc>
              <a:buFont typeface="Arial" charset="0"/>
              <a:buNone/>
            </a:pPr>
            <a:r>
              <a:rPr lang="pl-PL" sz="4400" dirty="0" smtClean="0"/>
              <a:t>1.                    </a:t>
            </a:r>
            <a:r>
              <a:rPr lang="pl-PL" sz="4400" dirty="0" smtClean="0">
                <a:solidFill>
                  <a:srgbClr val="FF0000"/>
                </a:solidFill>
              </a:rPr>
              <a:t>Kierunki </a:t>
            </a:r>
            <a:endParaRPr lang="pl-PL" sz="4400" dirty="0" smtClean="0">
              <a:solidFill>
                <a:srgbClr val="FF0000"/>
              </a:solidFill>
            </a:endParaRPr>
          </a:p>
          <a:p>
            <a:pPr algn="ctr" eaLnBrk="1" hangingPunct="1">
              <a:lnSpc>
                <a:spcPct val="150000"/>
              </a:lnSpc>
              <a:buFont typeface="Arial" charset="0"/>
              <a:buNone/>
            </a:pPr>
            <a:r>
              <a:rPr lang="pl-PL" sz="4400" dirty="0" smtClean="0">
                <a:solidFill>
                  <a:srgbClr val="FF0000"/>
                </a:solidFill>
              </a:rPr>
              <a:t>polityki oświatowej państwa  </a:t>
            </a:r>
            <a:br>
              <a:rPr lang="pl-PL" sz="4400" dirty="0" smtClean="0">
                <a:solidFill>
                  <a:srgbClr val="FF0000"/>
                </a:solidFill>
              </a:rPr>
            </a:br>
            <a:r>
              <a:rPr lang="pl-PL" sz="4400" dirty="0" smtClean="0">
                <a:solidFill>
                  <a:srgbClr val="FF0000"/>
                </a:solidFill>
              </a:rPr>
              <a:t>w r. szk. 2016/ 2017</a:t>
            </a:r>
          </a:p>
          <a:p>
            <a:pPr algn="ctr" eaLnBrk="1" hangingPunct="1">
              <a:lnSpc>
                <a:spcPct val="150000"/>
              </a:lnSpc>
              <a:buFont typeface="Wingdings 3" pitchFamily="18" charset="2"/>
              <a:buNone/>
            </a:pPr>
            <a:endParaRPr lang="pl-PL" sz="3600" dirty="0" smtClean="0"/>
          </a:p>
        </p:txBody>
      </p:sp>
      <p:sp>
        <p:nvSpPr>
          <p:cNvPr id="5123" name="Symbol zastępczy numeru slajdu 4"/>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BECA9DB7-CDAD-484D-AFE1-968C9EE31197}" type="slidenum">
              <a:rPr lang="pl-PL" smtClean="0"/>
              <a:pPr fontAlgn="base">
                <a:spcBef>
                  <a:spcPct val="0"/>
                </a:spcBef>
                <a:spcAft>
                  <a:spcPct val="0"/>
                </a:spcAft>
              </a:pPr>
              <a:t>3</a:t>
            </a:fld>
            <a:endParaRPr lang="pl-PL"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p:cNvSpPr>
          <p:nvPr>
            <p:ph type="body" idx="1"/>
          </p:nvPr>
        </p:nvSpPr>
        <p:spPr>
          <a:xfrm>
            <a:off x="611559" y="404813"/>
            <a:ext cx="8064897" cy="5364162"/>
          </a:xfrm>
        </p:spPr>
        <p:txBody>
          <a:bodyPr/>
          <a:lstStyle/>
          <a:p>
            <a:pPr marL="457200" indent="-457200">
              <a:buFont typeface="Calibri" pitchFamily="34" charset="0"/>
              <a:buAutoNum type="arabicPeriod"/>
            </a:pPr>
            <a:r>
              <a:rPr lang="pl-PL" sz="2400" dirty="0" smtClean="0"/>
              <a:t>Upowszechnianie czytelnictwa, rozwijanie kompetencji czytelniczych wśród dzieci i młodzieży.</a:t>
            </a:r>
            <a:br>
              <a:rPr lang="pl-PL" sz="2400" dirty="0" smtClean="0"/>
            </a:br>
            <a:endParaRPr lang="pl-PL" sz="2400" dirty="0" smtClean="0"/>
          </a:p>
          <a:p>
            <a:pPr marL="457200" indent="-457200">
              <a:buFont typeface="Calibri" pitchFamily="34" charset="0"/>
              <a:buAutoNum type="arabicPeriod"/>
            </a:pPr>
            <a:r>
              <a:rPr lang="pl-PL" sz="2400" dirty="0" smtClean="0">
                <a:solidFill>
                  <a:srgbClr val="FF0000"/>
                </a:solidFill>
              </a:rPr>
              <a:t>Rozwijanie kompetencji informatycznych dzieci i młodzieży </a:t>
            </a:r>
            <a:br>
              <a:rPr lang="pl-PL" sz="2400" dirty="0" smtClean="0">
                <a:solidFill>
                  <a:srgbClr val="FF0000"/>
                </a:solidFill>
              </a:rPr>
            </a:br>
            <a:r>
              <a:rPr lang="pl-PL" sz="2400" dirty="0" smtClean="0">
                <a:solidFill>
                  <a:srgbClr val="FF0000"/>
                </a:solidFill>
              </a:rPr>
              <a:t>w szkołach i placówkach.</a:t>
            </a:r>
            <a:r>
              <a:rPr lang="pl-PL" sz="2400" dirty="0" smtClean="0"/>
              <a:t/>
            </a:r>
            <a:br>
              <a:rPr lang="pl-PL" sz="2400" dirty="0" smtClean="0"/>
            </a:br>
            <a:endParaRPr lang="pl-PL" sz="2400" dirty="0" smtClean="0"/>
          </a:p>
          <a:p>
            <a:pPr marL="457200" indent="-457200">
              <a:buFont typeface="Calibri" pitchFamily="34" charset="0"/>
              <a:buAutoNum type="arabicPeriod"/>
            </a:pPr>
            <a:r>
              <a:rPr lang="pl-PL" sz="2400" dirty="0" smtClean="0"/>
              <a:t> Kształtowanie postaw. Wychowanie do wartości.</a:t>
            </a:r>
            <a:br>
              <a:rPr lang="pl-PL" sz="2400" dirty="0" smtClean="0"/>
            </a:br>
            <a:endParaRPr lang="pl-PL" sz="2400" dirty="0" smtClean="0"/>
          </a:p>
          <a:p>
            <a:pPr marL="457200" indent="-457200">
              <a:buFont typeface="Calibri" pitchFamily="34" charset="0"/>
              <a:buAutoNum type="arabicPeriod"/>
            </a:pPr>
            <a:r>
              <a:rPr lang="pl-PL" sz="2400" dirty="0" smtClean="0"/>
              <a:t>Podniesienie jakości kształcenia zawodowego w szkołach </a:t>
            </a:r>
            <a:r>
              <a:rPr lang="pl-PL" sz="2400" dirty="0" err="1" smtClean="0"/>
              <a:t>ponadgimnazjalnych</a:t>
            </a:r>
            <a:r>
              <a:rPr lang="pl-PL" sz="2400" dirty="0" smtClean="0"/>
              <a:t> poprzez angażowanie pracodawców </a:t>
            </a:r>
            <a:br>
              <a:rPr lang="pl-PL" sz="2400" dirty="0" smtClean="0"/>
            </a:br>
            <a:r>
              <a:rPr lang="pl-PL" sz="2400" dirty="0" smtClean="0"/>
              <a:t>w proces dostosowania kształcenia zawodowego do potrzeb rynku pracy.</a:t>
            </a:r>
          </a:p>
        </p:txBody>
      </p:sp>
      <p:sp>
        <p:nvSpPr>
          <p:cNvPr id="6147" name="Symbol zastępczy numeru slajdu 4"/>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4DA2A3A1-0AA4-4617-A334-A9636FD13597}" type="slidenum">
              <a:rPr lang="pl-PL" smtClean="0"/>
              <a:pPr fontAlgn="base">
                <a:spcBef>
                  <a:spcPct val="0"/>
                </a:spcBef>
                <a:spcAft>
                  <a:spcPct val="0"/>
                </a:spcAft>
              </a:pPr>
              <a:t>4</a:t>
            </a:fld>
            <a:endParaRPr lang="pl-PL"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3802434"/>
          </a:xfrm>
        </p:spPr>
        <p:txBody>
          <a:bodyPr/>
          <a:lstStyle/>
          <a:p>
            <a:pPr algn="l"/>
            <a:r>
              <a:rPr lang="pl-PL" dirty="0" smtClean="0"/>
              <a:t>2.      </a:t>
            </a:r>
            <a:r>
              <a:rPr lang="pl-PL" dirty="0" smtClean="0">
                <a:solidFill>
                  <a:srgbClr val="FF0000"/>
                </a:solidFill>
              </a:rPr>
              <a:t>Kierunki </a:t>
            </a:r>
            <a:r>
              <a:rPr lang="pl-PL" dirty="0" smtClean="0">
                <a:solidFill>
                  <a:srgbClr val="FF0000"/>
                </a:solidFill>
              </a:rPr>
              <a:t>realizacji zadań </a:t>
            </a:r>
            <a:r>
              <a:rPr lang="pl-PL" dirty="0" smtClean="0">
                <a:solidFill>
                  <a:srgbClr val="FF0000"/>
                </a:solidFill>
              </a:rPr>
              <a:t/>
            </a:r>
            <a:br>
              <a:rPr lang="pl-PL" dirty="0" smtClean="0">
                <a:solidFill>
                  <a:srgbClr val="FF0000"/>
                </a:solidFill>
              </a:rPr>
            </a:br>
            <a:r>
              <a:rPr lang="pl-PL" dirty="0" smtClean="0">
                <a:solidFill>
                  <a:srgbClr val="FF0000"/>
                </a:solidFill>
              </a:rPr>
              <a:t>z </a:t>
            </a:r>
            <a:r>
              <a:rPr lang="pl-PL" dirty="0" smtClean="0">
                <a:solidFill>
                  <a:srgbClr val="FF0000"/>
                </a:solidFill>
              </a:rPr>
              <a:t>zakresu nadzoru </a:t>
            </a:r>
            <a:r>
              <a:rPr lang="pl-PL" dirty="0" smtClean="0">
                <a:solidFill>
                  <a:srgbClr val="FF0000"/>
                </a:solidFill>
              </a:rPr>
              <a:t>pedagogicznego</a:t>
            </a:r>
            <a:br>
              <a:rPr lang="pl-PL" dirty="0" smtClean="0">
                <a:solidFill>
                  <a:srgbClr val="FF0000"/>
                </a:solidFill>
              </a:rPr>
            </a:br>
            <a:r>
              <a:rPr lang="pl-PL" dirty="0" smtClean="0">
                <a:solidFill>
                  <a:srgbClr val="FF0000"/>
                </a:solidFill>
              </a:rPr>
              <a:t>      w </a:t>
            </a:r>
            <a:r>
              <a:rPr lang="pl-PL" dirty="0" smtClean="0">
                <a:solidFill>
                  <a:srgbClr val="FF0000"/>
                </a:solidFill>
              </a:rPr>
              <a:t>roku szkolnym 2016/2017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5</a:t>
            </a:fld>
            <a:endParaRPr lang="pl-P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ymbol zastępczy zawartości 2"/>
          <p:cNvSpPr>
            <a:spLocks noGrp="1"/>
          </p:cNvSpPr>
          <p:nvPr>
            <p:ph idx="1"/>
          </p:nvPr>
        </p:nvSpPr>
        <p:spPr>
          <a:xfrm>
            <a:off x="468313" y="548680"/>
            <a:ext cx="8472487" cy="5029795"/>
          </a:xfrm>
        </p:spPr>
        <p:txBody>
          <a:bodyPr/>
          <a:lstStyle/>
          <a:p>
            <a:pPr marL="514350" indent="-514350">
              <a:buFont typeface="Calibri" pitchFamily="34" charset="0"/>
              <a:buAutoNum type="arabicPeriod"/>
              <a:defRPr/>
            </a:pPr>
            <a:r>
              <a:rPr lang="pl-PL" sz="2400" dirty="0" smtClean="0">
                <a:solidFill>
                  <a:srgbClr val="390FB1"/>
                </a:solidFill>
              </a:rPr>
              <a:t>W zakresie kontroli doraźnych: </a:t>
            </a:r>
          </a:p>
          <a:p>
            <a:pPr marL="514350" indent="-514350">
              <a:buNone/>
              <a:defRPr/>
            </a:pPr>
            <a:endParaRPr lang="pl-PL" sz="2400" dirty="0" smtClean="0">
              <a:solidFill>
                <a:srgbClr val="390FB1"/>
              </a:solidFill>
            </a:endParaRPr>
          </a:p>
          <a:p>
            <a:pPr>
              <a:buFont typeface="Arial" charset="0"/>
              <a:buAutoNum type="alphaLcParenR"/>
              <a:defRPr/>
            </a:pPr>
            <a:r>
              <a:rPr lang="pl-PL" sz="2000" dirty="0" smtClean="0">
                <a:solidFill>
                  <a:srgbClr val="C00000"/>
                </a:solidFill>
              </a:rPr>
              <a:t>w publicznych i niepublicznych szkołach i placówkach objętych ewaluacją </a:t>
            </a:r>
            <a:br>
              <a:rPr lang="pl-PL" sz="2000" dirty="0" smtClean="0">
                <a:solidFill>
                  <a:srgbClr val="C00000"/>
                </a:solidFill>
              </a:rPr>
            </a:br>
            <a:r>
              <a:rPr lang="pl-PL" sz="2000" dirty="0" smtClean="0">
                <a:solidFill>
                  <a:srgbClr val="C00000"/>
                </a:solidFill>
              </a:rPr>
              <a:t>w roku szkolnym 2016/2017</a:t>
            </a:r>
          </a:p>
          <a:p>
            <a:pPr algn="just">
              <a:buNone/>
            </a:pPr>
            <a:r>
              <a:rPr lang="pl-PL" sz="2400" dirty="0" smtClean="0"/>
              <a:t>Kontrola wykorzystywania wyników ewaluacji zewnętrznej do</a:t>
            </a:r>
          </a:p>
          <a:p>
            <a:pPr algn="just">
              <a:buNone/>
            </a:pPr>
            <a:r>
              <a:rPr lang="pl-PL" sz="2400" dirty="0" smtClean="0"/>
              <a:t>zapewnienia wysokiej jakości procesów kształcenia, wychowania</a:t>
            </a:r>
          </a:p>
          <a:p>
            <a:pPr algn="just">
              <a:buNone/>
            </a:pPr>
            <a:r>
              <a:rPr lang="pl-PL" sz="2400" dirty="0" smtClean="0"/>
              <a:t>i opieki przez szkoły w ich działalności statutowej, zgodnie z § 2</a:t>
            </a:r>
          </a:p>
          <a:p>
            <a:pPr algn="just">
              <a:buNone/>
            </a:pPr>
            <a:r>
              <a:rPr lang="pl-PL" sz="2400" dirty="0" smtClean="0"/>
              <a:t>ust. 4 rozporządzenia Ministra Edukacji Narodowej z dnia</a:t>
            </a:r>
          </a:p>
          <a:p>
            <a:pPr algn="just">
              <a:buNone/>
            </a:pPr>
            <a:r>
              <a:rPr lang="pl-PL" sz="2400" dirty="0" smtClean="0"/>
              <a:t>27 sierpnia 2015r. w sprawie nadzoru pedagogicznego (Dz. U. z</a:t>
            </a:r>
          </a:p>
          <a:p>
            <a:pPr algn="just">
              <a:buNone/>
            </a:pPr>
            <a:r>
              <a:rPr lang="pl-PL" sz="2400" dirty="0" smtClean="0"/>
              <a:t>2015r., poz. 1270).</a:t>
            </a:r>
            <a:r>
              <a:rPr lang="pl-PL" sz="1600" dirty="0" smtClean="0"/>
              <a:t>	</a:t>
            </a:r>
            <a:endParaRPr lang="pl-PL" sz="1600" dirty="0" smtClean="0">
              <a:solidFill>
                <a:schemeClr val="tx1">
                  <a:lumMod val="95000"/>
                  <a:lumOff val="5000"/>
                </a:schemeClr>
              </a:solidFill>
            </a:endParaRPr>
          </a:p>
        </p:txBody>
      </p:sp>
      <p:sp>
        <p:nvSpPr>
          <p:cNvPr id="7172"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5C791A85-D681-4FCA-9148-98536EC6BE18}" type="slidenum">
              <a:rPr lang="pl-PL" smtClean="0"/>
              <a:pPr fontAlgn="base">
                <a:spcBef>
                  <a:spcPct val="0"/>
                </a:spcBef>
                <a:spcAft>
                  <a:spcPct val="0"/>
                </a:spcAft>
              </a:pPr>
              <a:t>6</a:t>
            </a:fld>
            <a:endParaRPr lang="pl-PL"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ymbol zastępczy zawartości 2"/>
          <p:cNvSpPr>
            <a:spLocks noGrp="1"/>
          </p:cNvSpPr>
          <p:nvPr>
            <p:ph idx="1"/>
          </p:nvPr>
        </p:nvSpPr>
        <p:spPr>
          <a:xfrm>
            <a:off x="457200" y="548680"/>
            <a:ext cx="8229600" cy="5577483"/>
          </a:xfrm>
        </p:spPr>
        <p:txBody>
          <a:bodyPr/>
          <a:lstStyle/>
          <a:p>
            <a:pPr marL="514350" indent="-514350">
              <a:buFont typeface="Calibri" pitchFamily="34" charset="0"/>
              <a:buAutoNum type="arabicPeriod" startAt="2"/>
            </a:pPr>
            <a:r>
              <a:rPr lang="pl-PL" sz="2000" dirty="0" smtClean="0">
                <a:solidFill>
                  <a:srgbClr val="390FB1"/>
                </a:solidFill>
              </a:rPr>
              <a:t>W zakresie ewaluacji – ewaluacja problemowa w zakresie wybranym przez Podlaskiego Kuratora Oświaty ; wymagania</a:t>
            </a:r>
          </a:p>
          <a:p>
            <a:pPr marL="514350" indent="-514350">
              <a:buNone/>
            </a:pPr>
            <a:r>
              <a:rPr lang="pl-PL" sz="2000" dirty="0" smtClean="0">
                <a:solidFill>
                  <a:srgbClr val="390FB1"/>
                </a:solidFill>
              </a:rPr>
              <a:t>a) szkoły podstawowe</a:t>
            </a:r>
          </a:p>
          <a:p>
            <a:pPr marL="514350" indent="-514350">
              <a:buNone/>
            </a:pPr>
            <a:r>
              <a:rPr lang="pl-PL" sz="2000" dirty="0" smtClean="0">
                <a:solidFill>
                  <a:srgbClr val="390FB1"/>
                </a:solidFill>
              </a:rPr>
              <a:t>	</a:t>
            </a:r>
            <a:endParaRPr lang="pl-PL" sz="2000" dirty="0" smtClean="0">
              <a:solidFill>
                <a:srgbClr val="0070C0"/>
              </a:solidFill>
            </a:endParaRPr>
          </a:p>
          <a:p>
            <a:r>
              <a:rPr lang="pl-PL" sz="2000" dirty="0" smtClean="0"/>
              <a:t>Szkoła lub placówka realizuje koncepcję pracy ukierunkowaną na rozwój uczniów.</a:t>
            </a:r>
          </a:p>
          <a:p>
            <a:pPr marL="514350" indent="-514350">
              <a:buNone/>
            </a:pPr>
            <a:r>
              <a:rPr lang="pl-PL" sz="2000" dirty="0" smtClean="0">
                <a:solidFill>
                  <a:srgbClr val="390FB1"/>
                </a:solidFill>
              </a:rPr>
              <a:t>b) gimnazja</a:t>
            </a:r>
          </a:p>
          <a:p>
            <a:pPr marL="514350" indent="-514350"/>
            <a:r>
              <a:rPr lang="pl-PL" sz="2000" dirty="0" smtClean="0"/>
              <a:t>Procesy edukacyjne są zorganizowane w sposób sprzyjający uczeniu się.</a:t>
            </a:r>
          </a:p>
          <a:p>
            <a:pPr>
              <a:buNone/>
            </a:pPr>
            <a:r>
              <a:rPr lang="pl-PL" sz="2000" dirty="0" smtClean="0">
                <a:solidFill>
                  <a:srgbClr val="7D2997"/>
                </a:solidFill>
              </a:rPr>
              <a:t>c) szkoły </a:t>
            </a:r>
            <a:r>
              <a:rPr lang="pl-PL" sz="2000" dirty="0" err="1" smtClean="0">
                <a:solidFill>
                  <a:srgbClr val="7D2997"/>
                </a:solidFill>
              </a:rPr>
              <a:t>ponadgimnazjalne</a:t>
            </a:r>
            <a:endParaRPr lang="pl-PL" sz="2000" dirty="0" smtClean="0">
              <a:solidFill>
                <a:srgbClr val="7D2997"/>
              </a:solidFill>
            </a:endParaRPr>
          </a:p>
          <a:p>
            <a:r>
              <a:rPr lang="pl-PL" sz="2000" dirty="0" smtClean="0">
                <a:solidFill>
                  <a:srgbClr val="FF0000"/>
                </a:solidFill>
              </a:rPr>
              <a:t>Nauczyciele współpracują w planowaniu i realizowaniu procesów edukacyjnych.</a:t>
            </a:r>
          </a:p>
          <a:p>
            <a:r>
              <a:rPr lang="pl-PL" sz="2000" dirty="0" smtClean="0"/>
              <a:t>Wykorzystywane są zasoby szkoły lub placówki oraz środowiska</a:t>
            </a:r>
          </a:p>
          <a:p>
            <a:pPr>
              <a:buNone/>
            </a:pPr>
            <a:r>
              <a:rPr lang="pl-PL" sz="2000" dirty="0" smtClean="0"/>
              <a:t>      lokalnego na rzecz wzajemnego rozwoju.</a:t>
            </a:r>
          </a:p>
          <a:p>
            <a:pPr>
              <a:buNone/>
            </a:pPr>
            <a:endParaRPr lang="pl-PL" sz="2000" dirty="0" smtClean="0"/>
          </a:p>
        </p:txBody>
      </p:sp>
      <p:sp>
        <p:nvSpPr>
          <p:cNvPr id="9219"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EC5F17AB-9654-485B-B0CB-26E67645B0B5}" type="slidenum">
              <a:rPr lang="pl-PL" smtClean="0"/>
              <a:pPr fontAlgn="base">
                <a:spcBef>
                  <a:spcPct val="0"/>
                </a:spcBef>
                <a:spcAft>
                  <a:spcPct val="0"/>
                </a:spcAft>
              </a:pPr>
              <a:t>7</a:t>
            </a:fld>
            <a:endParaRPr lang="pl-PL"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ymbol zastępczy zawartości 2"/>
          <p:cNvSpPr>
            <a:spLocks noGrp="1"/>
          </p:cNvSpPr>
          <p:nvPr>
            <p:ph idx="1"/>
          </p:nvPr>
        </p:nvSpPr>
        <p:spPr>
          <a:xfrm>
            <a:off x="457200" y="642938"/>
            <a:ext cx="8229600" cy="5483225"/>
          </a:xfrm>
        </p:spPr>
        <p:txBody>
          <a:bodyPr/>
          <a:lstStyle/>
          <a:p>
            <a:pPr marL="514350" indent="-514350">
              <a:buFont typeface="Calibri" pitchFamily="34" charset="0"/>
              <a:buAutoNum type="arabicPeriod" startAt="3"/>
            </a:pPr>
            <a:r>
              <a:rPr lang="pl-PL" sz="2400" dirty="0" smtClean="0">
                <a:solidFill>
                  <a:srgbClr val="390FB1"/>
                </a:solidFill>
              </a:rPr>
              <a:t>W roku szkolnym 2016/2017</a:t>
            </a:r>
            <a:r>
              <a:rPr lang="pl-PL" sz="2400" dirty="0" smtClean="0"/>
              <a:t> </a:t>
            </a:r>
            <a:r>
              <a:rPr lang="pl-PL" sz="2400" dirty="0" smtClean="0">
                <a:solidFill>
                  <a:srgbClr val="390FB1"/>
                </a:solidFill>
              </a:rPr>
              <a:t>monitorowanie</a:t>
            </a:r>
            <a:r>
              <a:rPr lang="pl-PL" sz="2400" dirty="0" smtClean="0"/>
              <a:t> </a:t>
            </a:r>
            <a:r>
              <a:rPr lang="pl-PL" sz="2400" dirty="0" smtClean="0">
                <a:solidFill>
                  <a:srgbClr val="390FB1"/>
                </a:solidFill>
              </a:rPr>
              <a:t>będzie obejmowało :</a:t>
            </a:r>
          </a:p>
          <a:p>
            <a:pPr marL="514350" indent="-514350">
              <a:buFont typeface="Calibri" pitchFamily="34" charset="0"/>
              <a:buAutoNum type="arabicPeriod" startAt="3"/>
            </a:pPr>
            <a:endParaRPr lang="pl-PL" sz="2400" dirty="0" smtClean="0">
              <a:solidFill>
                <a:srgbClr val="390FB1"/>
              </a:solidFill>
            </a:endParaRPr>
          </a:p>
          <a:p>
            <a:pPr>
              <a:buNone/>
            </a:pPr>
            <a:r>
              <a:rPr lang="pl-PL" sz="2400" dirty="0" smtClean="0"/>
              <a:t>1)  Sposób realizacji zadań z zakresu upowszechnienia czytelnictwa, rozwijania kompetencji czytelniczych wśród dzieci i młodzieży w szkole podstawowej i gimnazjum.</a:t>
            </a:r>
          </a:p>
          <a:p>
            <a:pPr>
              <a:buNone/>
            </a:pPr>
            <a:r>
              <a:rPr lang="pl-PL" sz="2400" dirty="0" smtClean="0"/>
              <a:t>2)  Liczba uczniów technikum i zasadniczej szkoły zawodowej  realizujących kształcenie dualne.</a:t>
            </a:r>
          </a:p>
          <a:p>
            <a:pPr>
              <a:buNone/>
            </a:pPr>
            <a:r>
              <a:rPr lang="pl-PL" sz="2400" dirty="0" smtClean="0"/>
              <a:t>3)  Organizacja pracy w świetlicy w szkołach podstawowych i gimnazjach, w tym specjalnych.</a:t>
            </a:r>
            <a:endParaRPr lang="pl-PL" sz="2400" dirty="0" smtClean="0">
              <a:solidFill>
                <a:srgbClr val="390FB1"/>
              </a:solidFill>
            </a:endParaRPr>
          </a:p>
        </p:txBody>
      </p:sp>
      <p:sp>
        <p:nvSpPr>
          <p:cNvPr id="10243"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0FABACF-8504-4769-9914-2E8DACA97BFF}" type="slidenum">
              <a:rPr lang="pl-PL" smtClean="0"/>
              <a:pPr fontAlgn="base">
                <a:spcBef>
                  <a:spcPct val="0"/>
                </a:spcBef>
                <a:spcAft>
                  <a:spcPct val="0"/>
                </a:spcAft>
              </a:pPr>
              <a:t>8</a:t>
            </a:fld>
            <a:endParaRPr lang="pl-PL"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9</a:t>
            </a:fld>
            <a:endParaRPr lang="pl-PL" dirty="0"/>
          </a:p>
        </p:txBody>
      </p:sp>
      <p:sp>
        <p:nvSpPr>
          <p:cNvPr id="4" name="pole tekstowe 3"/>
          <p:cNvSpPr txBox="1"/>
          <p:nvPr/>
        </p:nvSpPr>
        <p:spPr>
          <a:xfrm>
            <a:off x="539552" y="1124744"/>
            <a:ext cx="7848872" cy="2954655"/>
          </a:xfrm>
          <a:prstGeom prst="rect">
            <a:avLst/>
          </a:prstGeom>
          <a:noFill/>
        </p:spPr>
        <p:txBody>
          <a:bodyPr wrap="square" rtlCol="0">
            <a:spAutoFit/>
          </a:bodyPr>
          <a:lstStyle/>
          <a:p>
            <a:pPr algn="ctr">
              <a:lnSpc>
                <a:spcPct val="150000"/>
              </a:lnSpc>
            </a:pPr>
            <a:r>
              <a:rPr lang="pl-PL" sz="2800" dirty="0" smtClean="0">
                <a:latin typeface="+mn-lt"/>
              </a:rPr>
              <a:t>3.  </a:t>
            </a:r>
            <a:r>
              <a:rPr lang="pl-PL" sz="2800" dirty="0" smtClean="0">
                <a:solidFill>
                  <a:srgbClr val="FF0000"/>
                </a:solidFill>
                <a:latin typeface="+mn-lt"/>
              </a:rPr>
              <a:t>Wnioski </a:t>
            </a:r>
            <a:r>
              <a:rPr lang="pl-PL" sz="2800" dirty="0" smtClean="0">
                <a:solidFill>
                  <a:srgbClr val="FF0000"/>
                </a:solidFill>
                <a:latin typeface="+mn-lt"/>
              </a:rPr>
              <a:t>i rekomendacje Podlaskiego Kuratora Oświaty na podstawie sprawowanego </a:t>
            </a:r>
            <a:br>
              <a:rPr lang="pl-PL" sz="2800" dirty="0" smtClean="0">
                <a:solidFill>
                  <a:srgbClr val="FF0000"/>
                </a:solidFill>
                <a:latin typeface="+mn-lt"/>
              </a:rPr>
            </a:br>
            <a:r>
              <a:rPr lang="pl-PL" sz="2800" dirty="0" smtClean="0">
                <a:solidFill>
                  <a:srgbClr val="FF0000"/>
                </a:solidFill>
                <a:latin typeface="+mn-lt"/>
              </a:rPr>
              <a:t>nadzoru pedagogicznego  </a:t>
            </a:r>
            <a:br>
              <a:rPr lang="pl-PL" sz="2800" dirty="0" smtClean="0">
                <a:solidFill>
                  <a:srgbClr val="FF0000"/>
                </a:solidFill>
                <a:latin typeface="+mn-lt"/>
              </a:rPr>
            </a:br>
            <a:r>
              <a:rPr lang="pl-PL" sz="2800" dirty="0" smtClean="0">
                <a:solidFill>
                  <a:srgbClr val="FF0000"/>
                </a:solidFill>
                <a:latin typeface="+mn-lt"/>
              </a:rPr>
              <a:t>w roku szkolnym 2015/2016 </a:t>
            </a:r>
          </a:p>
          <a:p>
            <a:pPr algn="ctr"/>
            <a:endParaRPr lang="pl-PL"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10</a:t>
            </a:fld>
            <a:endParaRPr lang="pl-PL" dirty="0"/>
          </a:p>
        </p:txBody>
      </p:sp>
      <p:sp>
        <p:nvSpPr>
          <p:cNvPr id="3" name="Prostokąt 2"/>
          <p:cNvSpPr/>
          <p:nvPr/>
        </p:nvSpPr>
        <p:spPr>
          <a:xfrm>
            <a:off x="323528" y="260649"/>
            <a:ext cx="8640960" cy="2246769"/>
          </a:xfrm>
          <a:prstGeom prst="rect">
            <a:avLst/>
          </a:prstGeom>
        </p:spPr>
        <p:txBody>
          <a:bodyPr wrap="square">
            <a:spAutoFit/>
          </a:bodyPr>
          <a:lstStyle/>
          <a:p>
            <a:pPr marL="457200" indent="-457200"/>
            <a:r>
              <a:rPr lang="pl-PL" sz="2000" dirty="0" smtClean="0">
                <a:solidFill>
                  <a:srgbClr val="FF0000"/>
                </a:solidFill>
                <a:latin typeface="+mn-lt"/>
              </a:rPr>
              <a:t>Wnioski:</a:t>
            </a:r>
          </a:p>
          <a:p>
            <a:pPr marL="457200" indent="-457200"/>
            <a:endParaRPr lang="pl-PL" sz="2000" dirty="0" smtClean="0">
              <a:latin typeface="+mn-lt"/>
            </a:endParaRPr>
          </a:p>
          <a:p>
            <a:pPr marL="457200" lvl="0" indent="-457200" algn="ctr">
              <a:buAutoNum type="arabicPeriod"/>
            </a:pPr>
            <a:endParaRPr lang="pl-PL" sz="2000" dirty="0" smtClean="0"/>
          </a:p>
          <a:p>
            <a:pPr marL="457200" lvl="0" indent="-457200">
              <a:buAutoNum type="arabicPeriod"/>
            </a:pPr>
            <a:endParaRPr lang="pl-PL" sz="2000" dirty="0" smtClean="0"/>
          </a:p>
          <a:p>
            <a:pPr marL="457200" indent="-457200"/>
            <a:endParaRPr lang="pl-PL" sz="2000" dirty="0" smtClean="0"/>
          </a:p>
          <a:p>
            <a:endParaRPr lang="pl-PL" sz="2000" b="1" dirty="0" smtClean="0">
              <a:solidFill>
                <a:srgbClr val="0070C0"/>
              </a:solidFill>
            </a:endParaRPr>
          </a:p>
          <a:p>
            <a:pPr algn="just"/>
            <a:endParaRPr lang="pl-PL" sz="2000" dirty="0"/>
          </a:p>
        </p:txBody>
      </p:sp>
      <p:pic>
        <p:nvPicPr>
          <p:cNvPr id="1026" name="Picture 2"/>
          <p:cNvPicPr>
            <a:picLocks noChangeAspect="1" noChangeArrowheads="1"/>
          </p:cNvPicPr>
          <p:nvPr/>
        </p:nvPicPr>
        <p:blipFill>
          <a:blip r:embed="rId2" cstate="print"/>
          <a:srcRect/>
          <a:stretch>
            <a:fillRect/>
          </a:stretch>
        </p:blipFill>
        <p:spPr bwMode="auto">
          <a:xfrm>
            <a:off x="539552" y="980728"/>
            <a:ext cx="8058150" cy="1368152"/>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67544" y="2780928"/>
            <a:ext cx="8172450" cy="100811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04825" y="4293096"/>
            <a:ext cx="8134350"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11</a:t>
            </a:fld>
            <a:endParaRPr lang="pl-PL" dirty="0"/>
          </a:p>
        </p:txBody>
      </p:sp>
      <p:sp>
        <p:nvSpPr>
          <p:cNvPr id="3" name="Prostokąt 2"/>
          <p:cNvSpPr/>
          <p:nvPr/>
        </p:nvSpPr>
        <p:spPr>
          <a:xfrm>
            <a:off x="323528" y="260649"/>
            <a:ext cx="8640960" cy="2246769"/>
          </a:xfrm>
          <a:prstGeom prst="rect">
            <a:avLst/>
          </a:prstGeom>
        </p:spPr>
        <p:txBody>
          <a:bodyPr wrap="square">
            <a:spAutoFit/>
          </a:bodyPr>
          <a:lstStyle/>
          <a:p>
            <a:pPr marL="457200" indent="-457200"/>
            <a:r>
              <a:rPr lang="pl-PL" sz="2000" dirty="0" smtClean="0">
                <a:solidFill>
                  <a:srgbClr val="FF0000"/>
                </a:solidFill>
                <a:latin typeface="+mn-lt"/>
              </a:rPr>
              <a:t>Wnioski:</a:t>
            </a:r>
          </a:p>
          <a:p>
            <a:pPr marL="457200" indent="-457200"/>
            <a:endParaRPr lang="pl-PL" sz="2000" dirty="0" smtClean="0">
              <a:latin typeface="+mn-lt"/>
            </a:endParaRPr>
          </a:p>
          <a:p>
            <a:pPr marL="457200" lvl="0" indent="-457200" algn="ctr">
              <a:buAutoNum type="arabicPeriod"/>
            </a:pPr>
            <a:endParaRPr lang="pl-PL" sz="2000" dirty="0" smtClean="0"/>
          </a:p>
          <a:p>
            <a:pPr marL="457200" lvl="0" indent="-457200">
              <a:buAutoNum type="arabicPeriod"/>
            </a:pPr>
            <a:endParaRPr lang="pl-PL" sz="2000" dirty="0" smtClean="0"/>
          </a:p>
          <a:p>
            <a:pPr marL="457200" indent="-457200"/>
            <a:endParaRPr lang="pl-PL" sz="2000" dirty="0" smtClean="0"/>
          </a:p>
          <a:p>
            <a:endParaRPr lang="pl-PL" sz="2000" b="1" dirty="0" smtClean="0">
              <a:solidFill>
                <a:srgbClr val="0070C0"/>
              </a:solidFill>
            </a:endParaRPr>
          </a:p>
          <a:p>
            <a:pPr algn="just"/>
            <a:endParaRPr lang="pl-PL" sz="2000" dirty="0"/>
          </a:p>
        </p:txBody>
      </p:sp>
      <p:pic>
        <p:nvPicPr>
          <p:cNvPr id="2053" name="Picture 5"/>
          <p:cNvPicPr>
            <a:picLocks noChangeAspect="1" noChangeArrowheads="1"/>
          </p:cNvPicPr>
          <p:nvPr/>
        </p:nvPicPr>
        <p:blipFill>
          <a:blip r:embed="rId2" cstate="print"/>
          <a:srcRect/>
          <a:stretch>
            <a:fillRect/>
          </a:stretch>
        </p:blipFill>
        <p:spPr bwMode="auto">
          <a:xfrm>
            <a:off x="539552" y="1052736"/>
            <a:ext cx="8208912" cy="1224136"/>
          </a:xfrm>
          <a:prstGeom prst="rect">
            <a:avLst/>
          </a:prstGeom>
          <a:noFill/>
          <a:ln w="9525">
            <a:noFill/>
            <a:miter lim="800000"/>
            <a:headEnd/>
            <a:tailEnd/>
          </a:ln>
        </p:spPr>
      </p:pic>
      <p:pic>
        <p:nvPicPr>
          <p:cNvPr id="2056" name="Picture 8"/>
          <p:cNvPicPr>
            <a:picLocks noChangeAspect="1" noChangeArrowheads="1"/>
          </p:cNvPicPr>
          <p:nvPr/>
        </p:nvPicPr>
        <p:blipFill>
          <a:blip r:embed="rId3" cstate="print"/>
          <a:srcRect/>
          <a:stretch>
            <a:fillRect/>
          </a:stretch>
        </p:blipFill>
        <p:spPr bwMode="auto">
          <a:xfrm>
            <a:off x="542925" y="4293096"/>
            <a:ext cx="8058150" cy="792088"/>
          </a:xfrm>
          <a:prstGeom prst="rect">
            <a:avLst/>
          </a:prstGeom>
          <a:noFill/>
          <a:ln w="9525">
            <a:noFill/>
            <a:miter lim="800000"/>
            <a:headEnd/>
            <a:tailEnd/>
          </a:ln>
        </p:spPr>
      </p:pic>
      <p:pic>
        <p:nvPicPr>
          <p:cNvPr id="15" name="Picture 4"/>
          <p:cNvPicPr>
            <a:picLocks noChangeAspect="1" noChangeArrowheads="1"/>
          </p:cNvPicPr>
          <p:nvPr/>
        </p:nvPicPr>
        <p:blipFill>
          <a:blip r:embed="rId4" cstate="print"/>
          <a:srcRect/>
          <a:stretch>
            <a:fillRect/>
          </a:stretch>
        </p:blipFill>
        <p:spPr bwMode="auto">
          <a:xfrm>
            <a:off x="552450" y="2492896"/>
            <a:ext cx="8039100" cy="1368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12</a:t>
            </a:fld>
            <a:endParaRPr lang="pl-PL" dirty="0"/>
          </a:p>
        </p:txBody>
      </p:sp>
      <p:sp>
        <p:nvSpPr>
          <p:cNvPr id="3" name="Prostokąt 2"/>
          <p:cNvSpPr/>
          <p:nvPr/>
        </p:nvSpPr>
        <p:spPr>
          <a:xfrm>
            <a:off x="323528" y="260649"/>
            <a:ext cx="8640960" cy="6678751"/>
          </a:xfrm>
          <a:prstGeom prst="rect">
            <a:avLst/>
          </a:prstGeom>
        </p:spPr>
        <p:txBody>
          <a:bodyPr wrap="square">
            <a:spAutoFit/>
          </a:bodyPr>
          <a:lstStyle/>
          <a:p>
            <a:pPr marL="457200" indent="-457200"/>
            <a:r>
              <a:rPr lang="pl-PL" sz="2800" dirty="0" smtClean="0">
                <a:solidFill>
                  <a:srgbClr val="FF0000"/>
                </a:solidFill>
                <a:latin typeface="+mn-lt"/>
              </a:rPr>
              <a:t>Słabe strony pracy szkół:</a:t>
            </a:r>
          </a:p>
          <a:p>
            <a:pPr marL="457200" indent="-457200"/>
            <a:endParaRPr lang="pl-PL" sz="2000" dirty="0" smtClean="0"/>
          </a:p>
          <a:p>
            <a:pPr marL="457200" lvl="0" indent="-457200">
              <a:buAutoNum type="arabicPeriod"/>
            </a:pPr>
            <a:r>
              <a:rPr lang="pl-PL" sz="2000" dirty="0" smtClean="0">
                <a:latin typeface="+mn-lt"/>
              </a:rPr>
              <a:t>Szkoły w niewielkim stopniu spełniają oczekiwania uczniów w zakresie rozwijania zainteresowań. Oferta zajęć pozalekcyjnych opiera się w większym stopniu na zajęciach wspomagających uczniów w nauce niż na tych, które ich interesują;</a:t>
            </a:r>
            <a:br>
              <a:rPr lang="pl-PL" sz="2000" dirty="0" smtClean="0">
                <a:latin typeface="+mn-lt"/>
              </a:rPr>
            </a:br>
            <a:endParaRPr lang="pl-PL" sz="2000" dirty="0" smtClean="0">
              <a:latin typeface="+mn-lt"/>
            </a:endParaRPr>
          </a:p>
          <a:p>
            <a:pPr marL="457200" indent="-457200">
              <a:buFontTx/>
              <a:buAutoNum type="arabicPeriod"/>
            </a:pPr>
            <a:r>
              <a:rPr lang="pl-PL" sz="2000" dirty="0" smtClean="0">
                <a:latin typeface="+mn-lt"/>
              </a:rPr>
              <a:t>Niewielu nauczycieli posługuje się podczas lekcji w sposób stały </a:t>
            </a:r>
            <a:r>
              <a:rPr lang="pl-PL" sz="2000" dirty="0" smtClean="0">
                <a:solidFill>
                  <a:srgbClr val="C00000"/>
                </a:solidFill>
                <a:latin typeface="+mn-lt"/>
              </a:rPr>
              <a:t>technologiami informacyjno-komunikacyjnymi;</a:t>
            </a:r>
            <a:r>
              <a:rPr lang="pl-PL" sz="2000" dirty="0" smtClean="0">
                <a:latin typeface="+mn-lt"/>
              </a:rPr>
              <a:t/>
            </a:r>
            <a:br>
              <a:rPr lang="pl-PL" sz="2000" dirty="0" smtClean="0">
                <a:latin typeface="+mn-lt"/>
              </a:rPr>
            </a:br>
            <a:endParaRPr lang="pl-PL" sz="2000" dirty="0" smtClean="0">
              <a:latin typeface="+mn-lt"/>
            </a:endParaRPr>
          </a:p>
          <a:p>
            <a:pPr marL="457200" lvl="0" indent="-457200">
              <a:buAutoNum type="arabicPeriod"/>
            </a:pPr>
            <a:r>
              <a:rPr lang="pl-PL" sz="2000" dirty="0" smtClean="0">
                <a:latin typeface="+mn-lt"/>
              </a:rPr>
              <a:t>Nauczyciele rzadko nawiązują do tego, czego uczniowie uczą się na innych przedmiotach; </a:t>
            </a:r>
            <a:br>
              <a:rPr lang="pl-PL" sz="2000" dirty="0" smtClean="0">
                <a:latin typeface="+mn-lt"/>
              </a:rPr>
            </a:br>
            <a:endParaRPr lang="pl-PL" sz="2000" dirty="0" smtClean="0">
              <a:latin typeface="+mn-lt"/>
            </a:endParaRPr>
          </a:p>
          <a:p>
            <a:pPr marL="457200" indent="-457200">
              <a:buFontTx/>
              <a:buAutoNum type="arabicPeriod"/>
            </a:pPr>
            <a:r>
              <a:rPr lang="pl-PL" sz="2000" dirty="0" smtClean="0">
                <a:latin typeface="+mn-lt"/>
              </a:rPr>
              <a:t>W szkołach rzadko analizuje się wyniki badań zewnętrznych innych niż wyniki oceniania zewnętrznego. Wnioski uzyskane z prowadzonych analiz nie zawsze wykorzystuje się do doskonalenia procesu edukacyjnego i wychowawczego.</a:t>
            </a:r>
          </a:p>
          <a:p>
            <a:pPr marL="457200" lvl="0" indent="-457200">
              <a:buAutoNum type="arabicPeriod"/>
            </a:pPr>
            <a:endParaRPr lang="pl-PL" sz="2000" dirty="0" smtClean="0"/>
          </a:p>
          <a:p>
            <a:pPr marL="457200" lvl="0" indent="-457200">
              <a:buAutoNum type="arabicPeriod"/>
            </a:pPr>
            <a:endParaRPr lang="pl-PL" sz="2000" dirty="0" smtClean="0"/>
          </a:p>
          <a:p>
            <a:pPr marL="457200" indent="-457200"/>
            <a:endParaRPr lang="pl-PL" sz="2000" dirty="0" smtClean="0"/>
          </a:p>
          <a:p>
            <a:endParaRPr lang="pl-PL" sz="2000" b="1" dirty="0" smtClean="0">
              <a:solidFill>
                <a:srgbClr val="0070C0"/>
              </a:solidFill>
            </a:endParaRPr>
          </a:p>
          <a:p>
            <a:pPr algn="just"/>
            <a:endParaRPr lang="pl-PL"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13</a:t>
            </a:fld>
            <a:endParaRPr lang="pl-PL" dirty="0"/>
          </a:p>
        </p:txBody>
      </p:sp>
      <p:sp>
        <p:nvSpPr>
          <p:cNvPr id="3" name="Prostokąt 2"/>
          <p:cNvSpPr/>
          <p:nvPr/>
        </p:nvSpPr>
        <p:spPr>
          <a:xfrm>
            <a:off x="539552" y="260648"/>
            <a:ext cx="8208912" cy="707886"/>
          </a:xfrm>
          <a:prstGeom prst="rect">
            <a:avLst/>
          </a:prstGeom>
        </p:spPr>
        <p:txBody>
          <a:bodyPr wrap="square">
            <a:spAutoFit/>
          </a:bodyPr>
          <a:lstStyle/>
          <a:p>
            <a:endParaRPr lang="pl-PL" sz="2000" b="1" dirty="0" smtClean="0">
              <a:solidFill>
                <a:srgbClr val="0070C0"/>
              </a:solidFill>
            </a:endParaRPr>
          </a:p>
          <a:p>
            <a:pPr algn="just"/>
            <a:endParaRPr lang="pl-PL" sz="2000" dirty="0"/>
          </a:p>
        </p:txBody>
      </p:sp>
      <p:sp>
        <p:nvSpPr>
          <p:cNvPr id="4" name="Prostokąt 3"/>
          <p:cNvSpPr/>
          <p:nvPr/>
        </p:nvSpPr>
        <p:spPr>
          <a:xfrm>
            <a:off x="323528" y="1052736"/>
            <a:ext cx="8352928" cy="2646878"/>
          </a:xfrm>
          <a:prstGeom prst="rect">
            <a:avLst/>
          </a:prstGeom>
        </p:spPr>
        <p:txBody>
          <a:bodyPr wrap="square">
            <a:spAutoFit/>
          </a:bodyPr>
          <a:lstStyle/>
          <a:p>
            <a:pPr algn="ctr">
              <a:lnSpc>
                <a:spcPct val="150000"/>
              </a:lnSpc>
            </a:pPr>
            <a:r>
              <a:rPr lang="pl-PL" sz="3200" dirty="0" smtClean="0">
                <a:latin typeface="+mn-lt"/>
              </a:rPr>
              <a:t>4.  </a:t>
            </a:r>
            <a:r>
              <a:rPr lang="pl-PL" sz="3200" dirty="0" smtClean="0">
                <a:solidFill>
                  <a:srgbClr val="FF0000"/>
                </a:solidFill>
                <a:latin typeface="+mn-lt"/>
              </a:rPr>
              <a:t>Rekomendacje </a:t>
            </a:r>
            <a:r>
              <a:rPr lang="pl-PL" sz="3200" dirty="0" smtClean="0">
                <a:solidFill>
                  <a:srgbClr val="FF0000"/>
                </a:solidFill>
                <a:latin typeface="+mn-lt"/>
              </a:rPr>
              <a:t>z własnej diagnozy potrzeb</a:t>
            </a:r>
            <a:br>
              <a:rPr lang="pl-PL" sz="3200" dirty="0" smtClean="0">
                <a:solidFill>
                  <a:srgbClr val="FF0000"/>
                </a:solidFill>
                <a:latin typeface="+mn-lt"/>
              </a:rPr>
            </a:br>
            <a:r>
              <a:rPr lang="pl-PL" sz="3200" dirty="0" smtClean="0">
                <a:solidFill>
                  <a:srgbClr val="FF0000"/>
                </a:solidFill>
                <a:latin typeface="+mn-lt"/>
              </a:rPr>
              <a:t> i oczekiwań klientów ODN w Łomży</a:t>
            </a:r>
            <a:r>
              <a:rPr lang="pl-PL" sz="2800" dirty="0" smtClean="0">
                <a:solidFill>
                  <a:srgbClr val="FF0000"/>
                </a:solidFill>
                <a:latin typeface="+mn-lt"/>
              </a:rPr>
              <a:t/>
            </a:r>
            <a:br>
              <a:rPr lang="pl-PL" sz="2800" dirty="0" smtClean="0">
                <a:solidFill>
                  <a:srgbClr val="FF0000"/>
                </a:solidFill>
                <a:latin typeface="+mn-lt"/>
              </a:rPr>
            </a:br>
            <a:endParaRPr lang="pl-PL" sz="2800" dirty="0" smtClean="0">
              <a:solidFill>
                <a:srgbClr val="FF0000"/>
              </a:solidFill>
              <a:latin typeface="+mn-lt"/>
            </a:endParaRPr>
          </a:p>
          <a:p>
            <a:endParaRPr lang="pl-PL" sz="2800" dirty="0">
              <a:solidFill>
                <a:srgbClr val="FF0000"/>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14</a:t>
            </a:fld>
            <a:endParaRPr lang="pl-PL" dirty="0"/>
          </a:p>
        </p:txBody>
      </p:sp>
      <p:sp>
        <p:nvSpPr>
          <p:cNvPr id="3" name="Prostokąt 2"/>
          <p:cNvSpPr/>
          <p:nvPr/>
        </p:nvSpPr>
        <p:spPr>
          <a:xfrm>
            <a:off x="539552" y="260648"/>
            <a:ext cx="8208912" cy="707886"/>
          </a:xfrm>
          <a:prstGeom prst="rect">
            <a:avLst/>
          </a:prstGeom>
        </p:spPr>
        <p:txBody>
          <a:bodyPr wrap="square">
            <a:spAutoFit/>
          </a:bodyPr>
          <a:lstStyle/>
          <a:p>
            <a:endParaRPr lang="pl-PL" sz="2000" b="1" dirty="0" smtClean="0">
              <a:solidFill>
                <a:srgbClr val="0070C0"/>
              </a:solidFill>
            </a:endParaRPr>
          </a:p>
          <a:p>
            <a:pPr algn="just"/>
            <a:endParaRPr lang="pl-PL" sz="2000" dirty="0"/>
          </a:p>
        </p:txBody>
      </p:sp>
      <p:sp>
        <p:nvSpPr>
          <p:cNvPr id="4" name="Prostokąt 3"/>
          <p:cNvSpPr/>
          <p:nvPr/>
        </p:nvSpPr>
        <p:spPr>
          <a:xfrm>
            <a:off x="323528" y="188641"/>
            <a:ext cx="8352928" cy="4770537"/>
          </a:xfrm>
          <a:prstGeom prst="rect">
            <a:avLst/>
          </a:prstGeom>
        </p:spPr>
        <p:txBody>
          <a:bodyPr wrap="square">
            <a:spAutoFit/>
          </a:bodyPr>
          <a:lstStyle/>
          <a:p>
            <a:r>
              <a:rPr lang="pl-PL" sz="2800" dirty="0" smtClean="0">
                <a:solidFill>
                  <a:srgbClr val="FF0000"/>
                </a:solidFill>
                <a:latin typeface="+mn-lt"/>
              </a:rPr>
              <a:t/>
            </a:r>
            <a:br>
              <a:rPr lang="pl-PL" sz="2800" dirty="0" smtClean="0">
                <a:solidFill>
                  <a:srgbClr val="FF0000"/>
                </a:solidFill>
                <a:latin typeface="+mn-lt"/>
              </a:rPr>
            </a:br>
            <a:endParaRPr lang="pl-PL" sz="2800" dirty="0" smtClean="0">
              <a:solidFill>
                <a:srgbClr val="FF0000"/>
              </a:solidFill>
              <a:latin typeface="+mn-lt"/>
            </a:endParaRPr>
          </a:p>
          <a:p>
            <a:pPr marL="457200" lvl="0" indent="-457200">
              <a:buAutoNum type="arabicPeriod"/>
            </a:pPr>
            <a:r>
              <a:rPr lang="pl-PL" sz="2000" dirty="0" smtClean="0">
                <a:latin typeface="+mn-lt"/>
              </a:rPr>
              <a:t>Analiza materiału badawczego – opracowywanie raportu, formułowanie </a:t>
            </a:r>
            <a:br>
              <a:rPr lang="pl-PL" sz="2000" dirty="0" smtClean="0">
                <a:latin typeface="+mn-lt"/>
              </a:rPr>
            </a:br>
            <a:r>
              <a:rPr lang="pl-PL" sz="2000" dirty="0" smtClean="0">
                <a:latin typeface="+mn-lt"/>
              </a:rPr>
              <a:t> wniosków końcowych i rekomendacji.</a:t>
            </a:r>
            <a:br>
              <a:rPr lang="pl-PL" sz="2000" dirty="0" smtClean="0">
                <a:latin typeface="+mn-lt"/>
              </a:rPr>
            </a:br>
            <a:endParaRPr lang="pl-PL" sz="2000" dirty="0" smtClean="0">
              <a:latin typeface="+mn-lt"/>
            </a:endParaRPr>
          </a:p>
          <a:p>
            <a:pPr marL="457200" indent="-457200">
              <a:buFontTx/>
              <a:buAutoNum type="arabicPeriod"/>
            </a:pPr>
            <a:r>
              <a:rPr lang="pl-PL" sz="2000" dirty="0" smtClean="0">
                <a:latin typeface="+mn-lt"/>
              </a:rPr>
              <a:t>Wykorzystywanie wniosków z przeprowadzonych diagnoz do planowania działań edukacyjno – wychowawczych.</a:t>
            </a:r>
            <a:br>
              <a:rPr lang="pl-PL" sz="2000" dirty="0" smtClean="0">
                <a:latin typeface="+mn-lt"/>
              </a:rPr>
            </a:br>
            <a:endParaRPr lang="pl-PL" sz="2000" dirty="0" smtClean="0">
              <a:latin typeface="+mn-lt"/>
            </a:endParaRPr>
          </a:p>
          <a:p>
            <a:pPr marL="457200" lvl="0" indent="-457200">
              <a:buAutoNum type="arabicPeriod"/>
            </a:pPr>
            <a:r>
              <a:rPr lang="pl-PL" sz="2000" dirty="0" smtClean="0">
                <a:latin typeface="+mn-lt"/>
              </a:rPr>
              <a:t>Indywidualizacja procesu dydaktycznego na etapie planowania (dostosowanie programów nauczania do możliwości i potrzeb uczniów, konstruowanie Przedmiotowych Zasad Oceniania, konstruowanie planu dydaktycznego, planowanie metodyczne).</a:t>
            </a:r>
          </a:p>
          <a:p>
            <a:pPr marL="457200" lvl="0" indent="-457200">
              <a:buAutoNum type="arabicPeriod"/>
            </a:pPr>
            <a:endParaRPr lang="pl-PL" sz="2000" dirty="0" smtClean="0">
              <a:latin typeface="+mn-lt"/>
            </a:endParaRPr>
          </a:p>
          <a:p>
            <a:endParaRPr lang="pl-PL" sz="2800" dirty="0">
              <a:solidFill>
                <a:srgbClr val="FF0000"/>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8532440" y="6453336"/>
            <a:ext cx="480592" cy="319733"/>
          </a:xfrm>
          <a:prstGeom prst="rect">
            <a:avLst/>
          </a:prstGeom>
        </p:spPr>
        <p:txBody>
          <a:bodyPr/>
          <a:lstStyle/>
          <a:p>
            <a:fld id="{3D161C55-3D40-4A64-95EF-BB0AE3C83F94}" type="slidenum">
              <a:rPr lang="pl-PL" smtClean="0"/>
              <a:pPr/>
              <a:t>15</a:t>
            </a:fld>
            <a:endParaRPr lang="pl-PL" dirty="0"/>
          </a:p>
        </p:txBody>
      </p:sp>
      <p:sp>
        <p:nvSpPr>
          <p:cNvPr id="3" name="Prostokąt 2"/>
          <p:cNvSpPr/>
          <p:nvPr/>
        </p:nvSpPr>
        <p:spPr>
          <a:xfrm>
            <a:off x="539552" y="260648"/>
            <a:ext cx="8208912" cy="707886"/>
          </a:xfrm>
          <a:prstGeom prst="rect">
            <a:avLst/>
          </a:prstGeom>
        </p:spPr>
        <p:txBody>
          <a:bodyPr wrap="square">
            <a:spAutoFit/>
          </a:bodyPr>
          <a:lstStyle/>
          <a:p>
            <a:endParaRPr lang="pl-PL" sz="2000" b="1" dirty="0" smtClean="0">
              <a:solidFill>
                <a:srgbClr val="0070C0"/>
              </a:solidFill>
            </a:endParaRPr>
          </a:p>
          <a:p>
            <a:pPr algn="just"/>
            <a:endParaRPr lang="pl-PL" sz="2000" dirty="0"/>
          </a:p>
        </p:txBody>
      </p:sp>
      <p:sp>
        <p:nvSpPr>
          <p:cNvPr id="4" name="Prostokąt 3"/>
          <p:cNvSpPr/>
          <p:nvPr/>
        </p:nvSpPr>
        <p:spPr>
          <a:xfrm>
            <a:off x="611560" y="620688"/>
            <a:ext cx="8064896" cy="4154984"/>
          </a:xfrm>
          <a:prstGeom prst="rect">
            <a:avLst/>
          </a:prstGeom>
        </p:spPr>
        <p:txBody>
          <a:bodyPr wrap="square">
            <a:spAutoFit/>
          </a:bodyPr>
          <a:lstStyle/>
          <a:p>
            <a:r>
              <a:rPr lang="pl-PL" sz="2800" dirty="0" smtClean="0">
                <a:solidFill>
                  <a:srgbClr val="FF0000"/>
                </a:solidFill>
                <a:latin typeface="+mn-lt"/>
              </a:rPr>
              <a:t/>
            </a:r>
            <a:br>
              <a:rPr lang="pl-PL" sz="2800" dirty="0" smtClean="0">
                <a:solidFill>
                  <a:srgbClr val="FF0000"/>
                </a:solidFill>
                <a:latin typeface="+mn-lt"/>
              </a:rPr>
            </a:br>
            <a:endParaRPr lang="pl-PL" sz="2800" dirty="0" smtClean="0">
              <a:solidFill>
                <a:srgbClr val="FF0000"/>
              </a:solidFill>
              <a:latin typeface="+mn-lt"/>
            </a:endParaRPr>
          </a:p>
          <a:p>
            <a:pPr marL="457200" indent="-457200"/>
            <a:r>
              <a:rPr lang="pl-PL" sz="2000" dirty="0" smtClean="0">
                <a:latin typeface="+mn-lt"/>
              </a:rPr>
              <a:t>4.     Indywidualizacja procesu dydaktycznego na etapie realizacji procesu lekcyjnego</a:t>
            </a:r>
            <a:r>
              <a:rPr lang="pl-PL" sz="2000" b="1" dirty="0" smtClean="0">
                <a:latin typeface="+mn-lt"/>
              </a:rPr>
              <a:t> </a:t>
            </a:r>
            <a:r>
              <a:rPr lang="pl-PL" sz="2000" dirty="0" smtClean="0">
                <a:latin typeface="+mn-lt"/>
              </a:rPr>
              <a:t>(wybór i stosowanie metod, form nauczania i środków dydaktycznych).</a:t>
            </a:r>
            <a:br>
              <a:rPr lang="pl-PL" sz="2000" dirty="0" smtClean="0">
                <a:latin typeface="+mn-lt"/>
              </a:rPr>
            </a:br>
            <a:endParaRPr lang="pl-PL" sz="2000" dirty="0" smtClean="0">
              <a:latin typeface="+mn-lt"/>
            </a:endParaRPr>
          </a:p>
          <a:p>
            <a:pPr marL="457200" indent="-457200"/>
            <a:r>
              <a:rPr lang="pl-PL" sz="2000" dirty="0" smtClean="0">
                <a:latin typeface="+mn-lt"/>
              </a:rPr>
              <a:t>5.     Indywidualizacja w zakresie badania osiągnięć edukacyjnych uczniów </a:t>
            </a:r>
            <a:br>
              <a:rPr lang="pl-PL" sz="2000" dirty="0" smtClean="0">
                <a:latin typeface="+mn-lt"/>
              </a:rPr>
            </a:br>
            <a:r>
              <a:rPr lang="pl-PL" sz="2000" dirty="0" smtClean="0">
                <a:latin typeface="+mn-lt"/>
              </a:rPr>
              <a:t>i ich oceniania</a:t>
            </a:r>
            <a:r>
              <a:rPr lang="pl-PL" sz="2000" b="1" dirty="0" smtClean="0">
                <a:latin typeface="+mn-lt"/>
              </a:rPr>
              <a:t> </a:t>
            </a:r>
            <a:r>
              <a:rPr lang="pl-PL" sz="2000" dirty="0" smtClean="0">
                <a:latin typeface="+mn-lt"/>
              </a:rPr>
              <a:t>(</a:t>
            </a:r>
            <a:r>
              <a:rPr lang="pl-PL" sz="2000" dirty="0" smtClean="0">
                <a:solidFill>
                  <a:srgbClr val="FF0000"/>
                </a:solidFill>
                <a:latin typeface="+mn-lt"/>
              </a:rPr>
              <a:t>konstruowanie kartoteki i sprawdzianu, przygotowanie schematu punktowania zadań, informowanie uczniów o wynikach nauczania</a:t>
            </a:r>
            <a:r>
              <a:rPr lang="pl-PL" sz="2000" dirty="0" smtClean="0">
                <a:latin typeface="+mn-lt"/>
              </a:rPr>
              <a:t>).</a:t>
            </a:r>
          </a:p>
          <a:p>
            <a:pPr marL="457200" lvl="0" indent="-457200">
              <a:buAutoNum type="arabicPeriod"/>
            </a:pPr>
            <a:endParaRPr lang="pl-PL" sz="2000" dirty="0" smtClean="0">
              <a:latin typeface="+mn-lt"/>
            </a:endParaRPr>
          </a:p>
          <a:p>
            <a:endParaRPr lang="pl-PL" sz="2800" dirty="0">
              <a:solidFill>
                <a:srgbClr val="FF0000"/>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2"/>
          <p:cNvSpPr>
            <a:spLocks noGrp="1"/>
          </p:cNvSpPr>
          <p:nvPr>
            <p:ph idx="1"/>
          </p:nvPr>
        </p:nvSpPr>
        <p:spPr>
          <a:xfrm>
            <a:off x="457200" y="642938"/>
            <a:ext cx="8229600" cy="5483225"/>
          </a:xfrm>
        </p:spPr>
        <p:txBody>
          <a:bodyPr/>
          <a:lstStyle/>
          <a:p>
            <a:pPr marL="514350" indent="-514350" algn="ctr">
              <a:buFont typeface="Arial" charset="0"/>
              <a:buNone/>
            </a:pPr>
            <a:endParaRPr lang="pl-PL" sz="4400" dirty="0" smtClean="0">
              <a:solidFill>
                <a:srgbClr val="FF0000"/>
              </a:solidFill>
            </a:endParaRPr>
          </a:p>
          <a:p>
            <a:pPr marL="514350" indent="-514350" algn="ctr">
              <a:buFont typeface="Arial" charset="0"/>
              <a:buNone/>
            </a:pPr>
            <a:r>
              <a:rPr lang="pl-PL" sz="4400" dirty="0" smtClean="0"/>
              <a:t>5.  </a:t>
            </a:r>
            <a:r>
              <a:rPr lang="pl-PL" sz="4400" dirty="0" smtClean="0">
                <a:solidFill>
                  <a:srgbClr val="FF0000"/>
                </a:solidFill>
              </a:rPr>
              <a:t>Wyniki, wnioski i rekomendacje</a:t>
            </a:r>
            <a:endParaRPr lang="pl-PL" sz="4400" dirty="0" smtClean="0">
              <a:solidFill>
                <a:srgbClr val="FF0000"/>
              </a:solidFill>
            </a:endParaRPr>
          </a:p>
          <a:p>
            <a:pPr marL="514350" indent="-514350" algn="ctr">
              <a:buFont typeface="Arial" charset="0"/>
              <a:buNone/>
            </a:pPr>
            <a:r>
              <a:rPr lang="pl-PL" sz="4400" dirty="0" smtClean="0">
                <a:solidFill>
                  <a:srgbClr val="FF0000"/>
                </a:solidFill>
              </a:rPr>
              <a:t>sprawdzianu </a:t>
            </a:r>
            <a:r>
              <a:rPr lang="pl-PL" sz="4400" dirty="0" smtClean="0">
                <a:solidFill>
                  <a:srgbClr val="FF0000"/>
                </a:solidFill>
              </a:rPr>
              <a:t>i egzaminów zewnętrznych </a:t>
            </a:r>
            <a:endParaRPr lang="pl-PL" sz="4400" dirty="0" smtClean="0">
              <a:solidFill>
                <a:srgbClr val="FF0000"/>
              </a:solidFill>
            </a:endParaRPr>
          </a:p>
          <a:p>
            <a:pPr marL="514350" indent="-514350" algn="ctr">
              <a:buFont typeface="Arial" charset="0"/>
              <a:buNone/>
            </a:pPr>
            <a:r>
              <a:rPr lang="pl-PL" sz="4400" dirty="0" smtClean="0">
                <a:solidFill>
                  <a:srgbClr val="FF0000"/>
                </a:solidFill>
              </a:rPr>
              <a:t>w </a:t>
            </a:r>
            <a:r>
              <a:rPr lang="pl-PL" sz="4400" dirty="0" smtClean="0">
                <a:solidFill>
                  <a:srgbClr val="FF0000"/>
                </a:solidFill>
              </a:rPr>
              <a:t>2016 roku</a:t>
            </a:r>
            <a:endParaRPr lang="pl-PL" sz="4400" dirty="0" smtClean="0">
              <a:solidFill>
                <a:srgbClr val="FF0000"/>
              </a:solidFill>
            </a:endParaRPr>
          </a:p>
          <a:p>
            <a:pPr marL="514350" indent="-514350" algn="ctr">
              <a:buFont typeface="Arial" charset="0"/>
              <a:buNone/>
            </a:pPr>
            <a:endParaRPr lang="pl-PL" dirty="0" smtClean="0"/>
          </a:p>
        </p:txBody>
      </p:sp>
      <p:sp>
        <p:nvSpPr>
          <p:cNvPr id="1126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866821C-478A-4E73-A8B7-4D35E7991B3A}" type="slidenum">
              <a:rPr lang="pl-PL" smtClean="0"/>
              <a:pPr fontAlgn="base">
                <a:spcBef>
                  <a:spcPct val="0"/>
                </a:spcBef>
                <a:spcAft>
                  <a:spcPct val="0"/>
                </a:spcAft>
              </a:pPr>
              <a:t>16</a:t>
            </a:fld>
            <a:endParaRPr lang="pl-PL"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2"/>
          <p:cNvSpPr>
            <a:spLocks noGrp="1"/>
          </p:cNvSpPr>
          <p:nvPr>
            <p:ph idx="1"/>
          </p:nvPr>
        </p:nvSpPr>
        <p:spPr>
          <a:xfrm>
            <a:off x="457200" y="642938"/>
            <a:ext cx="8229600" cy="5483225"/>
          </a:xfrm>
        </p:spPr>
        <p:txBody>
          <a:bodyPr/>
          <a:lstStyle/>
          <a:p>
            <a:pPr marL="514350" indent="-514350" algn="ctr">
              <a:buFont typeface="Arial" charset="0"/>
              <a:buNone/>
            </a:pPr>
            <a:endParaRPr lang="pl-PL" sz="4400" dirty="0" smtClean="0">
              <a:solidFill>
                <a:srgbClr val="FF0000"/>
              </a:solidFill>
            </a:endParaRPr>
          </a:p>
          <a:p>
            <a:pPr marL="514350" indent="-514350" algn="ctr">
              <a:buFont typeface="Arial" charset="0"/>
              <a:buNone/>
            </a:pPr>
            <a:r>
              <a:rPr lang="pl-PL" sz="4400" dirty="0" smtClean="0">
                <a:solidFill>
                  <a:srgbClr val="FF0000"/>
                </a:solidFill>
              </a:rPr>
              <a:t>Sprawdzian</a:t>
            </a:r>
          </a:p>
          <a:p>
            <a:pPr marL="514350" indent="-514350" algn="ctr">
              <a:buFont typeface="Arial" charset="0"/>
              <a:buNone/>
            </a:pPr>
            <a:r>
              <a:rPr lang="pl-PL" sz="4400" dirty="0" smtClean="0">
                <a:solidFill>
                  <a:srgbClr val="FF0000"/>
                </a:solidFill>
              </a:rPr>
              <a:t>matematyka</a:t>
            </a:r>
            <a:endParaRPr lang="pl-PL" sz="4400" dirty="0" smtClean="0">
              <a:solidFill>
                <a:srgbClr val="FF0000"/>
              </a:solidFill>
            </a:endParaRPr>
          </a:p>
          <a:p>
            <a:pPr marL="514350" indent="-514350" algn="ctr">
              <a:buFont typeface="Arial" charset="0"/>
              <a:buNone/>
            </a:pPr>
            <a:endParaRPr lang="pl-PL" dirty="0" smtClean="0"/>
          </a:p>
        </p:txBody>
      </p:sp>
      <p:sp>
        <p:nvSpPr>
          <p:cNvPr id="1126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866821C-478A-4E73-A8B7-4D35E7991B3A}" type="slidenum">
              <a:rPr lang="pl-PL" smtClean="0"/>
              <a:pPr fontAlgn="base">
                <a:spcBef>
                  <a:spcPct val="0"/>
                </a:spcBef>
                <a:spcAft>
                  <a:spcPct val="0"/>
                </a:spcAft>
              </a:pPr>
              <a:t>17</a:t>
            </a:fld>
            <a:endParaRPr lang="pl-PL"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ytuł 3"/>
          <p:cNvSpPr>
            <a:spLocks noGrp="1"/>
          </p:cNvSpPr>
          <p:nvPr>
            <p:ph type="title"/>
          </p:nvPr>
        </p:nvSpPr>
        <p:spPr>
          <a:xfrm>
            <a:off x="457200" y="274638"/>
            <a:ext cx="8229600" cy="2001837"/>
          </a:xfrm>
        </p:spPr>
        <p:txBody>
          <a:bodyPr/>
          <a:lstStyle/>
          <a:p>
            <a:r>
              <a:rPr lang="pl-PL" dirty="0" smtClean="0">
                <a:solidFill>
                  <a:srgbClr val="FF0000"/>
                </a:solidFill>
              </a:rPr>
              <a:t>Średnie wyniki uczniów w zakresie wymagań ogólnych z podstawy programowej matematyki</a:t>
            </a:r>
          </a:p>
        </p:txBody>
      </p:sp>
      <p:graphicFrame>
        <p:nvGraphicFramePr>
          <p:cNvPr id="6" name="Symbol zastępczy zawartości 5"/>
          <p:cNvGraphicFramePr>
            <a:graphicFrameLocks noGrp="1"/>
          </p:cNvGraphicFramePr>
          <p:nvPr>
            <p:ph idx="1"/>
          </p:nvPr>
        </p:nvGraphicFramePr>
        <p:xfrm>
          <a:off x="323850" y="2492375"/>
          <a:ext cx="8229600" cy="2468880"/>
        </p:xfrm>
        <a:graphic>
          <a:graphicData uri="http://schemas.openxmlformats.org/drawingml/2006/table">
            <a:tbl>
              <a:tblPr firstRow="1" bandRow="1">
                <a:tableStyleId>{5C22544A-7EE6-4342-B048-85BDC9FD1C3A}</a:tableStyleId>
              </a:tblPr>
              <a:tblGrid>
                <a:gridCol w="1551235"/>
                <a:gridCol w="1380315"/>
                <a:gridCol w="1748648"/>
                <a:gridCol w="1800200"/>
                <a:gridCol w="1749202"/>
              </a:tblGrid>
              <a:tr h="370840">
                <a:tc>
                  <a:txBody>
                    <a:bodyPr/>
                    <a:lstStyle/>
                    <a:p>
                      <a:endParaRPr lang="pl-PL" dirty="0"/>
                    </a:p>
                  </a:txBody>
                  <a:tcPr>
                    <a:solidFill>
                      <a:schemeClr val="bg1"/>
                    </a:solidFill>
                  </a:tcPr>
                </a:tc>
                <a:tc>
                  <a:txBody>
                    <a:bodyPr/>
                    <a:lstStyle/>
                    <a:p>
                      <a:pPr algn="ctr"/>
                      <a:r>
                        <a:rPr lang="pl-PL" dirty="0" smtClean="0"/>
                        <a:t>I.</a:t>
                      </a:r>
                    </a:p>
                    <a:p>
                      <a:pPr algn="ctr"/>
                      <a:r>
                        <a:rPr lang="pl-PL" dirty="0" smtClean="0"/>
                        <a:t> Sprawność</a:t>
                      </a:r>
                      <a:r>
                        <a:rPr lang="pl-PL" baseline="0" dirty="0" smtClean="0"/>
                        <a:t> rachunkowa</a:t>
                      </a:r>
                      <a:endParaRPr lang="pl-PL" dirty="0" smtClean="0"/>
                    </a:p>
                  </a:txBody>
                  <a:tcPr/>
                </a:tc>
                <a:tc>
                  <a:txBody>
                    <a:bodyPr/>
                    <a:lstStyle/>
                    <a:p>
                      <a:pPr algn="ctr"/>
                      <a:r>
                        <a:rPr lang="pl-PL" sz="1800" b="1" kern="1200" baseline="0" dirty="0" smtClean="0">
                          <a:solidFill>
                            <a:schemeClr val="lt1"/>
                          </a:solidFill>
                          <a:latin typeface="+mn-lt"/>
                          <a:ea typeface="+mn-ea"/>
                          <a:cs typeface="+mn-cs"/>
                        </a:rPr>
                        <a:t>II. </a:t>
                      </a:r>
                    </a:p>
                    <a:p>
                      <a:r>
                        <a:rPr lang="pl-PL" sz="1800" b="1" kern="1200" baseline="0" dirty="0" smtClean="0">
                          <a:solidFill>
                            <a:schemeClr val="lt1"/>
                          </a:solidFill>
                          <a:latin typeface="+mn-lt"/>
                          <a:ea typeface="+mn-ea"/>
                          <a:cs typeface="+mn-cs"/>
                        </a:rPr>
                        <a:t>Wykorzystanie </a:t>
                      </a:r>
                      <a:br>
                        <a:rPr lang="pl-PL" sz="1800" b="1" kern="1200" baseline="0" dirty="0" smtClean="0">
                          <a:solidFill>
                            <a:schemeClr val="lt1"/>
                          </a:solidFill>
                          <a:latin typeface="+mn-lt"/>
                          <a:ea typeface="+mn-ea"/>
                          <a:cs typeface="+mn-cs"/>
                        </a:rPr>
                      </a:br>
                      <a:r>
                        <a:rPr lang="pl-PL" sz="1800" b="1" kern="1200" baseline="0" dirty="0" smtClean="0">
                          <a:solidFill>
                            <a:schemeClr val="lt1"/>
                          </a:solidFill>
                          <a:latin typeface="+mn-lt"/>
                          <a:ea typeface="+mn-ea"/>
                          <a:cs typeface="+mn-cs"/>
                        </a:rPr>
                        <a:t>i tworzenie</a:t>
                      </a:r>
                    </a:p>
                    <a:p>
                      <a:r>
                        <a:rPr lang="pl-PL" sz="1800" b="1" kern="1200" baseline="0" dirty="0" smtClean="0">
                          <a:solidFill>
                            <a:schemeClr val="lt1"/>
                          </a:solidFill>
                          <a:latin typeface="+mn-lt"/>
                          <a:ea typeface="+mn-ea"/>
                          <a:cs typeface="+mn-cs"/>
                        </a:rPr>
                        <a:t>informacji</a:t>
                      </a:r>
                    </a:p>
                  </a:txBody>
                  <a:tcPr/>
                </a:tc>
                <a:tc>
                  <a:txBody>
                    <a:bodyPr/>
                    <a:lstStyle/>
                    <a:p>
                      <a:pPr algn="ctr"/>
                      <a:r>
                        <a:rPr lang="pl-PL" sz="1800" b="1" kern="1200" baseline="0" dirty="0" smtClean="0">
                          <a:solidFill>
                            <a:schemeClr val="lt1"/>
                          </a:solidFill>
                          <a:latin typeface="+mn-lt"/>
                          <a:ea typeface="+mn-ea"/>
                          <a:cs typeface="+mn-cs"/>
                        </a:rPr>
                        <a:t>III. </a:t>
                      </a:r>
                    </a:p>
                    <a:p>
                      <a:r>
                        <a:rPr lang="pl-PL" sz="1800" b="1" kern="1200" baseline="0" dirty="0" smtClean="0">
                          <a:solidFill>
                            <a:schemeClr val="lt1"/>
                          </a:solidFill>
                          <a:latin typeface="+mn-lt"/>
                          <a:ea typeface="+mn-ea"/>
                          <a:cs typeface="+mn-cs"/>
                        </a:rPr>
                        <a:t>Modelowanie</a:t>
                      </a:r>
                    </a:p>
                    <a:p>
                      <a:r>
                        <a:rPr lang="pl-PL" sz="1800" b="1" kern="1200" baseline="0" dirty="0" smtClean="0">
                          <a:solidFill>
                            <a:schemeClr val="lt1"/>
                          </a:solidFill>
                          <a:latin typeface="+mn-lt"/>
                          <a:ea typeface="+mn-ea"/>
                          <a:cs typeface="+mn-cs"/>
                        </a:rPr>
                        <a:t>matematyczne</a:t>
                      </a:r>
                      <a:endParaRPr lang="pl-PL" dirty="0"/>
                    </a:p>
                  </a:txBody>
                  <a:tcPr/>
                </a:tc>
                <a:tc>
                  <a:txBody>
                    <a:bodyPr/>
                    <a:lstStyle/>
                    <a:p>
                      <a:pPr algn="ctr"/>
                      <a:r>
                        <a:rPr lang="pl-PL" dirty="0" smtClean="0"/>
                        <a:t>IV. </a:t>
                      </a:r>
                    </a:p>
                    <a:p>
                      <a:r>
                        <a:rPr lang="pl-PL" sz="1800" b="1" kern="1200" baseline="0" dirty="0" smtClean="0">
                          <a:solidFill>
                            <a:schemeClr val="lt1"/>
                          </a:solidFill>
                          <a:latin typeface="+mn-lt"/>
                          <a:ea typeface="+mn-ea"/>
                          <a:cs typeface="+mn-cs"/>
                        </a:rPr>
                        <a:t>Rozumowanie </a:t>
                      </a:r>
                      <a:br>
                        <a:rPr lang="pl-PL" sz="1800" b="1" kern="1200" baseline="0" dirty="0" smtClean="0">
                          <a:solidFill>
                            <a:schemeClr val="lt1"/>
                          </a:solidFill>
                          <a:latin typeface="+mn-lt"/>
                          <a:ea typeface="+mn-ea"/>
                          <a:cs typeface="+mn-cs"/>
                        </a:rPr>
                      </a:br>
                      <a:r>
                        <a:rPr lang="pl-PL" sz="1800" b="1" kern="1200" baseline="0" dirty="0" smtClean="0">
                          <a:solidFill>
                            <a:schemeClr val="lt1"/>
                          </a:solidFill>
                          <a:latin typeface="+mn-lt"/>
                          <a:ea typeface="+mn-ea"/>
                          <a:cs typeface="+mn-cs"/>
                        </a:rPr>
                        <a:t>i tworzenie</a:t>
                      </a:r>
                    </a:p>
                    <a:p>
                      <a:r>
                        <a:rPr lang="pl-PL" sz="1800" b="1" kern="1200" baseline="0" dirty="0" smtClean="0">
                          <a:solidFill>
                            <a:schemeClr val="lt1"/>
                          </a:solidFill>
                          <a:latin typeface="+mn-lt"/>
                          <a:ea typeface="+mn-ea"/>
                          <a:cs typeface="+mn-cs"/>
                        </a:rPr>
                        <a:t>strategii</a:t>
                      </a:r>
                      <a:endParaRPr lang="pl-PL" dirty="0"/>
                    </a:p>
                  </a:txBody>
                  <a:tcPr/>
                </a:tc>
              </a:tr>
              <a:tr h="370840">
                <a:tc>
                  <a:txBody>
                    <a:bodyPr/>
                    <a:lstStyle/>
                    <a:p>
                      <a:r>
                        <a:rPr lang="pl-PL" dirty="0" smtClean="0"/>
                        <a:t>Polska </a:t>
                      </a:r>
                    </a:p>
                    <a:p>
                      <a:endParaRPr lang="pl-PL" dirty="0"/>
                    </a:p>
                  </a:txBody>
                  <a:tcPr/>
                </a:tc>
                <a:tc>
                  <a:txBody>
                    <a:bodyPr/>
                    <a:lstStyle/>
                    <a:p>
                      <a:pPr algn="ctr"/>
                      <a:r>
                        <a:rPr lang="pl-PL" sz="3600" dirty="0" smtClean="0"/>
                        <a:t>62%</a:t>
                      </a:r>
                      <a:endParaRPr lang="pl-PL" sz="3600" dirty="0"/>
                    </a:p>
                  </a:txBody>
                  <a:tcPr/>
                </a:tc>
                <a:tc>
                  <a:txBody>
                    <a:bodyPr/>
                    <a:lstStyle/>
                    <a:p>
                      <a:pPr algn="ctr"/>
                      <a:r>
                        <a:rPr lang="pl-PL" sz="3600" dirty="0" smtClean="0"/>
                        <a:t>64%</a:t>
                      </a:r>
                      <a:endParaRPr lang="pl-PL" sz="3600" dirty="0"/>
                    </a:p>
                  </a:txBody>
                  <a:tcPr/>
                </a:tc>
                <a:tc>
                  <a:txBody>
                    <a:bodyPr/>
                    <a:lstStyle/>
                    <a:p>
                      <a:pPr algn="ctr"/>
                      <a:r>
                        <a:rPr lang="pl-PL" sz="3600" dirty="0" smtClean="0"/>
                        <a:t>51%</a:t>
                      </a:r>
                      <a:endParaRPr lang="pl-PL" sz="3600" dirty="0"/>
                    </a:p>
                  </a:txBody>
                  <a:tcPr/>
                </a:tc>
                <a:tc>
                  <a:txBody>
                    <a:bodyPr/>
                    <a:lstStyle/>
                    <a:p>
                      <a:pPr algn="ctr"/>
                      <a:r>
                        <a:rPr lang="pl-PL" sz="3600" dirty="0" smtClean="0"/>
                        <a:t>42%</a:t>
                      </a:r>
                      <a:endParaRPr lang="pl-PL" sz="3600" dirty="0"/>
                    </a:p>
                  </a:txBody>
                  <a:tcPr/>
                </a:tc>
              </a:tr>
              <a:tr h="370840">
                <a:tc>
                  <a:txBody>
                    <a:bodyPr/>
                    <a:lstStyle/>
                    <a:p>
                      <a:r>
                        <a:rPr lang="pl-PL" dirty="0" smtClean="0"/>
                        <a:t>Województwo podlaskie</a:t>
                      </a:r>
                      <a:endParaRPr lang="pl-PL" dirty="0"/>
                    </a:p>
                  </a:txBody>
                  <a:tcPr/>
                </a:tc>
                <a:tc>
                  <a:txBody>
                    <a:bodyPr/>
                    <a:lstStyle/>
                    <a:p>
                      <a:pPr algn="ctr"/>
                      <a:r>
                        <a:rPr lang="pl-PL" sz="3600" dirty="0" smtClean="0"/>
                        <a:t>63%</a:t>
                      </a:r>
                      <a:endParaRPr lang="pl-PL" sz="3600" dirty="0"/>
                    </a:p>
                  </a:txBody>
                  <a:tcPr/>
                </a:tc>
                <a:tc>
                  <a:txBody>
                    <a:bodyPr/>
                    <a:lstStyle/>
                    <a:p>
                      <a:pPr algn="ctr"/>
                      <a:r>
                        <a:rPr lang="pl-PL" sz="3600" dirty="0" smtClean="0"/>
                        <a:t>64%</a:t>
                      </a:r>
                      <a:endParaRPr lang="pl-PL" sz="3600" dirty="0"/>
                    </a:p>
                  </a:txBody>
                  <a:tcPr/>
                </a:tc>
                <a:tc>
                  <a:txBody>
                    <a:bodyPr/>
                    <a:lstStyle/>
                    <a:p>
                      <a:pPr algn="ctr"/>
                      <a:r>
                        <a:rPr lang="pl-PL" sz="3600" dirty="0" smtClean="0"/>
                        <a:t>51%</a:t>
                      </a:r>
                      <a:endParaRPr lang="pl-PL" sz="3600" dirty="0"/>
                    </a:p>
                  </a:txBody>
                  <a:tcPr/>
                </a:tc>
                <a:tc>
                  <a:txBody>
                    <a:bodyPr/>
                    <a:lstStyle/>
                    <a:p>
                      <a:pPr algn="ctr"/>
                      <a:r>
                        <a:rPr lang="pl-PL" sz="3600" dirty="0" smtClean="0"/>
                        <a:t>43%</a:t>
                      </a:r>
                      <a:endParaRPr lang="pl-PL" sz="3600" dirty="0"/>
                    </a:p>
                  </a:txBody>
                  <a:tcPr/>
                </a:tc>
              </a:tr>
            </a:tbl>
          </a:graphicData>
        </a:graphic>
      </p:graphicFrame>
      <p:sp>
        <p:nvSpPr>
          <p:cNvPr id="1333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1242D7C-80C0-445A-A54F-1CB3E19C7B33}" type="slidenum">
              <a:rPr lang="pl-PL" smtClean="0"/>
              <a:pPr fontAlgn="base">
                <a:spcBef>
                  <a:spcPct val="0"/>
                </a:spcBef>
                <a:spcAft>
                  <a:spcPct val="0"/>
                </a:spcAft>
              </a:pPr>
              <a:t>18</a:t>
            </a:fld>
            <a:endParaRPr lang="pl-PL"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3"/>
          <p:cNvSpPr>
            <a:spLocks noGrp="1"/>
          </p:cNvSpPr>
          <p:nvPr>
            <p:ph type="title"/>
          </p:nvPr>
        </p:nvSpPr>
        <p:spPr>
          <a:xfrm>
            <a:off x="457200" y="274638"/>
            <a:ext cx="8229600" cy="706090"/>
          </a:xfrm>
        </p:spPr>
        <p:txBody>
          <a:bodyPr/>
          <a:lstStyle/>
          <a:p>
            <a:r>
              <a:rPr lang="pl-PL" dirty="0" smtClean="0">
                <a:solidFill>
                  <a:srgbClr val="FF0000"/>
                </a:solidFill>
              </a:rPr>
              <a:t>Wnioski i rekomendacje – SP  </a:t>
            </a:r>
          </a:p>
        </p:txBody>
      </p:sp>
      <p:sp>
        <p:nvSpPr>
          <p:cNvPr id="14339" name="Symbol zastępczy zawartości 4"/>
          <p:cNvSpPr>
            <a:spLocks noGrp="1"/>
          </p:cNvSpPr>
          <p:nvPr>
            <p:ph idx="1"/>
          </p:nvPr>
        </p:nvSpPr>
        <p:spPr>
          <a:xfrm>
            <a:off x="323528" y="1196753"/>
            <a:ext cx="8640960" cy="4104456"/>
          </a:xfrm>
        </p:spPr>
        <p:txBody>
          <a:bodyPr/>
          <a:lstStyle/>
          <a:p>
            <a:r>
              <a:rPr lang="pl-PL" sz="2400" dirty="0" smtClean="0"/>
              <a:t> Uczniowie wykazali się </a:t>
            </a:r>
            <a:r>
              <a:rPr lang="pl-PL" sz="2400" dirty="0" smtClean="0">
                <a:solidFill>
                  <a:srgbClr val="00B050"/>
                </a:solidFill>
              </a:rPr>
              <a:t>dobrą sprawnością rachunkową </a:t>
            </a:r>
            <a:r>
              <a:rPr lang="pl-PL" sz="2400" dirty="0" smtClean="0"/>
              <a:t>w zbiorze liczb naturalnych. W rozwiązaniach zadań można zauważyć </a:t>
            </a:r>
            <a:r>
              <a:rPr lang="pl-PL" sz="2400" dirty="0" smtClean="0">
                <a:solidFill>
                  <a:srgbClr val="00B050"/>
                </a:solidFill>
              </a:rPr>
              <a:t>poprawne stosowanie algorytmów wykonywanych działań pisemnych</a:t>
            </a:r>
            <a:r>
              <a:rPr lang="pl-PL" sz="2400" dirty="0" smtClean="0"/>
              <a:t>, co należy utrwalać podczas dalszej edukacji matematycznej.</a:t>
            </a:r>
          </a:p>
          <a:p>
            <a:r>
              <a:rPr lang="pl-PL" sz="2400" dirty="0" smtClean="0"/>
              <a:t>Na dobrym poziomie uczniowie opanowali umiejętności odnoszące się do wymagań ogólnych </a:t>
            </a:r>
            <a:r>
              <a:rPr lang="pl-PL" sz="2400" i="1" dirty="0" smtClean="0"/>
              <a:t>Sprawności rachunkowej </a:t>
            </a:r>
            <a:r>
              <a:rPr lang="pl-PL" sz="2400" dirty="0" smtClean="0"/>
              <a:t>oraz </a:t>
            </a:r>
            <a:r>
              <a:rPr lang="pl-PL" sz="2400" i="1" dirty="0" smtClean="0"/>
              <a:t>Wykorzystania i tworzenia informacji</a:t>
            </a:r>
            <a:r>
              <a:rPr lang="pl-PL" sz="2400" dirty="0" smtClean="0"/>
              <a:t>. </a:t>
            </a:r>
            <a:r>
              <a:rPr lang="pl-PL" sz="2400" dirty="0" smtClean="0">
                <a:solidFill>
                  <a:srgbClr val="FF0000"/>
                </a:solidFill>
              </a:rPr>
              <a:t>Trudne</a:t>
            </a:r>
            <a:r>
              <a:rPr lang="pl-PL" sz="2400" dirty="0" smtClean="0"/>
              <a:t> dla szóstoklasistów były zadania sprawdzające umiejętności z zakresu wymagań ogólnych </a:t>
            </a:r>
            <a:r>
              <a:rPr lang="pl-PL" sz="2400" i="1" dirty="0" smtClean="0">
                <a:solidFill>
                  <a:srgbClr val="FF0000"/>
                </a:solidFill>
              </a:rPr>
              <a:t>Modelowania matematycznego </a:t>
            </a:r>
            <a:r>
              <a:rPr lang="pl-PL" sz="2400" dirty="0" smtClean="0">
                <a:solidFill>
                  <a:srgbClr val="FF0000"/>
                </a:solidFill>
              </a:rPr>
              <a:t>oraz </a:t>
            </a:r>
            <a:r>
              <a:rPr lang="pl-PL" sz="2400" i="1" dirty="0" smtClean="0">
                <a:solidFill>
                  <a:srgbClr val="FF0000"/>
                </a:solidFill>
              </a:rPr>
              <a:t>Rozumowania i tworzenia strategii</a:t>
            </a:r>
            <a:r>
              <a:rPr lang="pl-PL" sz="2400" dirty="0" smtClean="0">
                <a:solidFill>
                  <a:srgbClr val="FF0000"/>
                </a:solidFill>
              </a:rPr>
              <a:t>. </a:t>
            </a:r>
          </a:p>
          <a:p>
            <a:pPr>
              <a:buNone/>
            </a:pPr>
            <a:r>
              <a:rPr lang="pl-PL" sz="2000" dirty="0" smtClean="0"/>
              <a:t/>
            </a:r>
            <a:br>
              <a:rPr lang="pl-PL" sz="2000" dirty="0" smtClean="0"/>
            </a:br>
            <a:endParaRPr lang="pl-PL" sz="2400" dirty="0" smtClean="0"/>
          </a:p>
        </p:txBody>
      </p:sp>
      <p:sp>
        <p:nvSpPr>
          <p:cNvPr id="1434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EE605EC-F0E1-41A6-A94E-FDD5AD043403}" type="slidenum">
              <a:rPr lang="pl-PL" smtClean="0"/>
              <a:pPr fontAlgn="base">
                <a:spcBef>
                  <a:spcPct val="0"/>
                </a:spcBef>
                <a:spcAft>
                  <a:spcPct val="0"/>
                </a:spcAft>
              </a:pPr>
              <a:t>19</a:t>
            </a:fld>
            <a:endParaRPr lang="pl-PL"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3"/>
          <p:cNvSpPr>
            <a:spLocks noGrp="1"/>
          </p:cNvSpPr>
          <p:nvPr>
            <p:ph type="title"/>
          </p:nvPr>
        </p:nvSpPr>
        <p:spPr>
          <a:xfrm>
            <a:off x="457200" y="274638"/>
            <a:ext cx="8229600" cy="706090"/>
          </a:xfrm>
        </p:spPr>
        <p:txBody>
          <a:bodyPr/>
          <a:lstStyle/>
          <a:p>
            <a:r>
              <a:rPr lang="pl-PL" dirty="0" smtClean="0">
                <a:solidFill>
                  <a:srgbClr val="FF0000"/>
                </a:solidFill>
              </a:rPr>
              <a:t>Wnioski i rekomendacje – SP  </a:t>
            </a:r>
          </a:p>
        </p:txBody>
      </p:sp>
      <p:sp>
        <p:nvSpPr>
          <p:cNvPr id="14339" name="Symbol zastępczy zawartości 4"/>
          <p:cNvSpPr>
            <a:spLocks noGrp="1"/>
          </p:cNvSpPr>
          <p:nvPr>
            <p:ph idx="1"/>
          </p:nvPr>
        </p:nvSpPr>
        <p:spPr>
          <a:xfrm>
            <a:off x="323528" y="1196753"/>
            <a:ext cx="8363272" cy="4104456"/>
          </a:xfrm>
        </p:spPr>
        <p:txBody>
          <a:bodyPr/>
          <a:lstStyle/>
          <a:p>
            <a:r>
              <a:rPr lang="pl-PL" sz="2000" dirty="0" smtClean="0">
                <a:solidFill>
                  <a:srgbClr val="FF0000"/>
                </a:solidFill>
              </a:rPr>
              <a:t>Najtrudniejsze</a:t>
            </a:r>
            <a:r>
              <a:rPr lang="pl-PL" sz="2000" dirty="0" smtClean="0"/>
              <a:t> dla szóstoklasistów były zadania sprawdzające </a:t>
            </a:r>
            <a:br>
              <a:rPr lang="pl-PL" sz="2000" dirty="0" smtClean="0"/>
            </a:br>
            <a:r>
              <a:rPr lang="pl-PL" sz="2000" dirty="0" smtClean="0"/>
              <a:t>umiejętności z </a:t>
            </a:r>
            <a:r>
              <a:rPr lang="pl-PL" sz="2000" dirty="0" smtClean="0">
                <a:solidFill>
                  <a:srgbClr val="FF0000"/>
                </a:solidFill>
              </a:rPr>
              <a:t>geometrii płaskiej i przestrzennej</a:t>
            </a:r>
            <a:r>
              <a:rPr lang="pl-PL" sz="2000" dirty="0" smtClean="0"/>
              <a:t>. Konieczne jest zatem zwrócenie szczególnej uwagi na kształtowanie umiejętności związanych </a:t>
            </a:r>
            <a:br>
              <a:rPr lang="pl-PL" sz="2000" dirty="0" smtClean="0"/>
            </a:br>
            <a:r>
              <a:rPr lang="pl-PL" sz="2000" dirty="0" smtClean="0"/>
              <a:t>z zagadnieniami geometrycznymi.</a:t>
            </a:r>
          </a:p>
          <a:p>
            <a:endParaRPr lang="pl-PL" sz="2000" dirty="0" smtClean="0"/>
          </a:p>
          <a:p>
            <a:r>
              <a:rPr lang="pl-PL" sz="2000" dirty="0" smtClean="0"/>
              <a:t>Analiza odpowiedzi zdających wykazała, że uczniowie </a:t>
            </a:r>
            <a:r>
              <a:rPr lang="pl-PL" sz="2000" dirty="0" smtClean="0">
                <a:solidFill>
                  <a:srgbClr val="FF0000"/>
                </a:solidFill>
              </a:rPr>
              <a:t>czytają teksty pobieżnie</a:t>
            </a:r>
            <a:r>
              <a:rPr lang="pl-PL" sz="2000" dirty="0" smtClean="0"/>
              <a:t>, pomijają niektóre warunki z treści zadania, </a:t>
            </a:r>
            <a:r>
              <a:rPr lang="pl-PL" sz="2000" dirty="0" smtClean="0">
                <a:solidFill>
                  <a:srgbClr val="FF0000"/>
                </a:solidFill>
              </a:rPr>
              <a:t>nieuważnie analizują treści zadań</a:t>
            </a:r>
            <a:r>
              <a:rPr lang="pl-PL" sz="2000" dirty="0" smtClean="0"/>
              <a:t> i towarzyszące im rysunki, wykresy, czy tabele. Należy zatem kłaść nacisk na dogłębne analizowanie różnych treści matematycznych, przede wszystkim osadzonych w kontekście praktycznym.</a:t>
            </a:r>
          </a:p>
          <a:p>
            <a:pPr>
              <a:buNone/>
            </a:pPr>
            <a:r>
              <a:rPr lang="pl-PL" sz="2000" dirty="0" smtClean="0"/>
              <a:t/>
            </a:r>
            <a:br>
              <a:rPr lang="pl-PL" sz="2000" dirty="0" smtClean="0"/>
            </a:br>
            <a:endParaRPr lang="pl-PL" sz="2400" dirty="0" smtClean="0"/>
          </a:p>
        </p:txBody>
      </p:sp>
      <p:sp>
        <p:nvSpPr>
          <p:cNvPr id="1434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EE605EC-F0E1-41A6-A94E-FDD5AD043403}" type="slidenum">
              <a:rPr lang="pl-PL" smtClean="0"/>
              <a:pPr fontAlgn="base">
                <a:spcBef>
                  <a:spcPct val="0"/>
                </a:spcBef>
                <a:spcAft>
                  <a:spcPct val="0"/>
                </a:spcAft>
              </a:pPr>
              <a:t>20</a:t>
            </a:fld>
            <a:endParaRPr lang="pl-PL"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2"/>
          <p:cNvSpPr>
            <a:spLocks noGrp="1"/>
          </p:cNvSpPr>
          <p:nvPr>
            <p:ph idx="1"/>
          </p:nvPr>
        </p:nvSpPr>
        <p:spPr>
          <a:xfrm>
            <a:off x="457200" y="642938"/>
            <a:ext cx="8229600" cy="5483225"/>
          </a:xfrm>
        </p:spPr>
        <p:txBody>
          <a:bodyPr/>
          <a:lstStyle/>
          <a:p>
            <a:pPr marL="514350" indent="-514350" algn="ctr">
              <a:buFont typeface="Arial" charset="0"/>
              <a:buNone/>
            </a:pPr>
            <a:endParaRPr lang="pl-PL" sz="4400" dirty="0" smtClean="0">
              <a:solidFill>
                <a:srgbClr val="FF0000"/>
              </a:solidFill>
            </a:endParaRPr>
          </a:p>
          <a:p>
            <a:pPr marL="514350" indent="-514350" algn="ctr">
              <a:buFont typeface="Arial" charset="0"/>
              <a:buNone/>
            </a:pPr>
            <a:r>
              <a:rPr lang="pl-PL" sz="4400" dirty="0" smtClean="0">
                <a:solidFill>
                  <a:srgbClr val="FF0000"/>
                </a:solidFill>
              </a:rPr>
              <a:t/>
            </a:r>
            <a:br>
              <a:rPr lang="pl-PL" sz="4400" dirty="0" smtClean="0">
                <a:solidFill>
                  <a:srgbClr val="FF0000"/>
                </a:solidFill>
              </a:rPr>
            </a:br>
            <a:r>
              <a:rPr lang="pl-PL" sz="4400" dirty="0" smtClean="0">
                <a:solidFill>
                  <a:srgbClr val="FF0000"/>
                </a:solidFill>
              </a:rPr>
              <a:t>gimnazjum </a:t>
            </a:r>
            <a:r>
              <a:rPr lang="pl-PL" sz="4400" dirty="0" smtClean="0">
                <a:solidFill>
                  <a:srgbClr val="FF0000"/>
                </a:solidFill>
              </a:rPr>
              <a:t>w klasie </a:t>
            </a:r>
            <a:r>
              <a:rPr lang="pl-PL" sz="4400" dirty="0" smtClean="0">
                <a:solidFill>
                  <a:srgbClr val="FF0000"/>
                </a:solidFill>
              </a:rPr>
              <a:t>III</a:t>
            </a:r>
          </a:p>
          <a:p>
            <a:pPr marL="514350" indent="-514350" algn="ctr">
              <a:buFont typeface="Arial" charset="0"/>
              <a:buNone/>
            </a:pPr>
            <a:r>
              <a:rPr lang="pl-PL" sz="4400" dirty="0" err="1" smtClean="0">
                <a:solidFill>
                  <a:srgbClr val="FF0000"/>
                </a:solidFill>
              </a:rPr>
              <a:t>matamatyka</a:t>
            </a:r>
            <a:endParaRPr lang="pl-PL" sz="4400" dirty="0" smtClean="0">
              <a:solidFill>
                <a:srgbClr val="FF0000"/>
              </a:solidFill>
            </a:endParaRPr>
          </a:p>
          <a:p>
            <a:pPr marL="514350" indent="-514350" algn="ctr">
              <a:buFont typeface="Arial" charset="0"/>
              <a:buNone/>
            </a:pPr>
            <a:endParaRPr lang="pl-PL" dirty="0" smtClean="0"/>
          </a:p>
        </p:txBody>
      </p:sp>
      <p:sp>
        <p:nvSpPr>
          <p:cNvPr id="1126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866821C-478A-4E73-A8B7-4D35E7991B3A}" type="slidenum">
              <a:rPr lang="pl-PL" smtClean="0"/>
              <a:pPr fontAlgn="base">
                <a:spcBef>
                  <a:spcPct val="0"/>
                </a:spcBef>
                <a:spcAft>
                  <a:spcPct val="0"/>
                </a:spcAft>
              </a:pPr>
              <a:t>21</a:t>
            </a:fld>
            <a:endParaRPr lang="pl-PL"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ytuł 3"/>
          <p:cNvSpPr>
            <a:spLocks noGrp="1"/>
          </p:cNvSpPr>
          <p:nvPr>
            <p:ph type="title"/>
          </p:nvPr>
        </p:nvSpPr>
        <p:spPr>
          <a:xfrm>
            <a:off x="457200" y="274639"/>
            <a:ext cx="8229600" cy="1498178"/>
          </a:xfrm>
        </p:spPr>
        <p:txBody>
          <a:bodyPr/>
          <a:lstStyle/>
          <a:p>
            <a:r>
              <a:rPr lang="pl-PL" sz="3200" dirty="0" smtClean="0">
                <a:solidFill>
                  <a:srgbClr val="FF0000"/>
                </a:solidFill>
                <a:latin typeface="+mn-lt"/>
              </a:rPr>
              <a:t>Średnie wyniki uczniów w zakresie wymagań ogólnych z podstawy programowej matematyki</a:t>
            </a:r>
          </a:p>
        </p:txBody>
      </p:sp>
      <p:graphicFrame>
        <p:nvGraphicFramePr>
          <p:cNvPr id="6" name="Symbol zastępczy zawartości 5"/>
          <p:cNvGraphicFramePr>
            <a:graphicFrameLocks noGrp="1"/>
          </p:cNvGraphicFramePr>
          <p:nvPr>
            <p:ph idx="1"/>
          </p:nvPr>
        </p:nvGraphicFramePr>
        <p:xfrm>
          <a:off x="2" y="1772817"/>
          <a:ext cx="9143999" cy="3115202"/>
        </p:xfrm>
        <a:graphic>
          <a:graphicData uri="http://schemas.openxmlformats.org/drawingml/2006/table">
            <a:tbl>
              <a:tblPr firstRow="1" bandRow="1">
                <a:tableStyleId>{5C22544A-7EE6-4342-B048-85BDC9FD1C3A}</a:tableStyleId>
              </a:tblPr>
              <a:tblGrid>
                <a:gridCol w="1547662"/>
                <a:gridCol w="1728192"/>
                <a:gridCol w="1800200"/>
                <a:gridCol w="1440160"/>
                <a:gridCol w="1152128"/>
                <a:gridCol w="1475657"/>
              </a:tblGrid>
              <a:tr h="1512167">
                <a:tc>
                  <a:txBody>
                    <a:bodyPr/>
                    <a:lstStyle/>
                    <a:p>
                      <a:endParaRPr lang="pl-PL" sz="1600" dirty="0"/>
                    </a:p>
                  </a:txBody>
                  <a:tcPr>
                    <a:solidFill>
                      <a:schemeClr val="bg1"/>
                    </a:solidFill>
                  </a:tcPr>
                </a:tc>
                <a:tc>
                  <a:txBody>
                    <a:bodyPr/>
                    <a:lstStyle/>
                    <a:p>
                      <a:pPr algn="ctr"/>
                      <a:r>
                        <a:rPr lang="pl-PL" sz="1600" dirty="0" smtClean="0"/>
                        <a:t>I.</a:t>
                      </a:r>
                    </a:p>
                    <a:p>
                      <a:r>
                        <a:rPr lang="pl-PL" sz="1600" dirty="0" smtClean="0"/>
                        <a:t> </a:t>
                      </a:r>
                      <a:r>
                        <a:rPr lang="pl-PL" sz="1600" b="1" kern="1200" baseline="0" dirty="0" smtClean="0">
                          <a:solidFill>
                            <a:schemeClr val="lt1"/>
                          </a:solidFill>
                          <a:latin typeface="+mn-lt"/>
                          <a:ea typeface="+mn-ea"/>
                          <a:cs typeface="+mn-cs"/>
                        </a:rPr>
                        <a:t>Wykorzystanie</a:t>
                      </a:r>
                    </a:p>
                    <a:p>
                      <a:r>
                        <a:rPr lang="pl-PL" sz="1600" b="1" kern="1200" baseline="0" dirty="0" smtClean="0">
                          <a:solidFill>
                            <a:schemeClr val="lt1"/>
                          </a:solidFill>
                          <a:latin typeface="+mn-lt"/>
                          <a:ea typeface="+mn-ea"/>
                          <a:cs typeface="+mn-cs"/>
                        </a:rPr>
                        <a:t>i tworzenie informacji</a:t>
                      </a:r>
                      <a:endParaRPr lang="pl-PL" sz="1600" dirty="0" smtClean="0"/>
                    </a:p>
                  </a:txBody>
                  <a:tcPr/>
                </a:tc>
                <a:tc>
                  <a:txBody>
                    <a:bodyPr/>
                    <a:lstStyle/>
                    <a:p>
                      <a:pPr algn="ctr"/>
                      <a:r>
                        <a:rPr lang="pl-PL" sz="1600" b="1" kern="1200" baseline="0" dirty="0" smtClean="0">
                          <a:solidFill>
                            <a:schemeClr val="lt1"/>
                          </a:solidFill>
                          <a:latin typeface="+mn-lt"/>
                          <a:ea typeface="+mn-ea"/>
                          <a:cs typeface="+mn-cs"/>
                        </a:rPr>
                        <a:t>II. </a:t>
                      </a:r>
                    </a:p>
                    <a:p>
                      <a:r>
                        <a:rPr lang="pl-PL" sz="1600" b="1" kern="1200" baseline="0" dirty="0" smtClean="0">
                          <a:solidFill>
                            <a:schemeClr val="lt1"/>
                          </a:solidFill>
                          <a:latin typeface="+mn-lt"/>
                          <a:ea typeface="+mn-ea"/>
                          <a:cs typeface="+mn-cs"/>
                        </a:rPr>
                        <a:t>Wykorzystywanie</a:t>
                      </a:r>
                    </a:p>
                    <a:p>
                      <a:r>
                        <a:rPr lang="pl-PL" sz="1600" b="1" kern="1200" baseline="0" dirty="0" smtClean="0">
                          <a:solidFill>
                            <a:schemeClr val="lt1"/>
                          </a:solidFill>
                          <a:latin typeface="+mn-lt"/>
                          <a:ea typeface="+mn-ea"/>
                          <a:cs typeface="+mn-cs"/>
                        </a:rPr>
                        <a:t>i interpretowanie</a:t>
                      </a:r>
                    </a:p>
                    <a:p>
                      <a:r>
                        <a:rPr lang="pl-PL" sz="1600" b="1" kern="1200" baseline="0" dirty="0" smtClean="0">
                          <a:solidFill>
                            <a:schemeClr val="lt1"/>
                          </a:solidFill>
                          <a:latin typeface="+mn-lt"/>
                          <a:ea typeface="+mn-ea"/>
                          <a:cs typeface="+mn-cs"/>
                        </a:rPr>
                        <a:t>reprezentacji</a:t>
                      </a:r>
                    </a:p>
                  </a:txBody>
                  <a:tcPr/>
                </a:tc>
                <a:tc>
                  <a:txBody>
                    <a:bodyPr/>
                    <a:lstStyle/>
                    <a:p>
                      <a:pPr algn="ctr"/>
                      <a:r>
                        <a:rPr lang="pl-PL" sz="1600" b="1" kern="1200" baseline="0" dirty="0" smtClean="0">
                          <a:solidFill>
                            <a:schemeClr val="lt1"/>
                          </a:solidFill>
                          <a:latin typeface="+mn-lt"/>
                          <a:ea typeface="+mn-ea"/>
                          <a:cs typeface="+mn-cs"/>
                        </a:rPr>
                        <a:t>III. </a:t>
                      </a:r>
                    </a:p>
                    <a:p>
                      <a:r>
                        <a:rPr lang="pl-PL" sz="1600" b="1" kern="1200" baseline="0" dirty="0" smtClean="0">
                          <a:solidFill>
                            <a:schemeClr val="lt1"/>
                          </a:solidFill>
                          <a:latin typeface="+mn-lt"/>
                          <a:ea typeface="+mn-ea"/>
                          <a:cs typeface="+mn-cs"/>
                        </a:rPr>
                        <a:t>Modelowanie</a:t>
                      </a:r>
                    </a:p>
                    <a:p>
                      <a:r>
                        <a:rPr lang="pl-PL" sz="1600" b="1" kern="1200" baseline="0" dirty="0" smtClean="0">
                          <a:solidFill>
                            <a:schemeClr val="lt1"/>
                          </a:solidFill>
                          <a:latin typeface="+mn-lt"/>
                          <a:ea typeface="+mn-ea"/>
                          <a:cs typeface="+mn-cs"/>
                        </a:rPr>
                        <a:t>matematyczne</a:t>
                      </a:r>
                    </a:p>
                  </a:txBody>
                  <a:tcPr/>
                </a:tc>
                <a:tc>
                  <a:txBody>
                    <a:bodyPr/>
                    <a:lstStyle/>
                    <a:p>
                      <a:pPr algn="ctr"/>
                      <a:r>
                        <a:rPr lang="pl-PL" sz="1600" dirty="0" smtClean="0"/>
                        <a:t>IV. </a:t>
                      </a:r>
                    </a:p>
                    <a:p>
                      <a:r>
                        <a:rPr lang="pl-PL" sz="1600" b="1" kern="1200" baseline="0" dirty="0" smtClean="0">
                          <a:solidFill>
                            <a:schemeClr val="lt1"/>
                          </a:solidFill>
                          <a:latin typeface="+mn-lt"/>
                          <a:ea typeface="+mn-ea"/>
                          <a:cs typeface="+mn-cs"/>
                        </a:rPr>
                        <a:t>Użycie </a:t>
                      </a:r>
                      <a:br>
                        <a:rPr lang="pl-PL" sz="1600" b="1" kern="1200" baseline="0" dirty="0" smtClean="0">
                          <a:solidFill>
                            <a:schemeClr val="lt1"/>
                          </a:solidFill>
                          <a:latin typeface="+mn-lt"/>
                          <a:ea typeface="+mn-ea"/>
                          <a:cs typeface="+mn-cs"/>
                        </a:rPr>
                      </a:br>
                      <a:r>
                        <a:rPr lang="pl-PL" sz="1600" b="1" kern="1200" baseline="0" dirty="0" smtClean="0">
                          <a:solidFill>
                            <a:schemeClr val="lt1"/>
                          </a:solidFill>
                          <a:latin typeface="+mn-lt"/>
                          <a:ea typeface="+mn-ea"/>
                          <a:cs typeface="+mn-cs"/>
                        </a:rPr>
                        <a:t>i tworzenie</a:t>
                      </a:r>
                    </a:p>
                    <a:p>
                      <a:r>
                        <a:rPr lang="pl-PL" sz="1600" b="1" kern="1200" baseline="0" dirty="0" smtClean="0">
                          <a:solidFill>
                            <a:schemeClr val="lt1"/>
                          </a:solidFill>
                          <a:latin typeface="+mn-lt"/>
                          <a:ea typeface="+mn-ea"/>
                          <a:cs typeface="+mn-cs"/>
                        </a:rPr>
                        <a:t>strategii</a:t>
                      </a:r>
                    </a:p>
                  </a:txBody>
                  <a:tcPr/>
                </a:tc>
                <a:tc>
                  <a:txBody>
                    <a:bodyPr/>
                    <a:lstStyle/>
                    <a:p>
                      <a:pPr algn="ctr"/>
                      <a:r>
                        <a:rPr lang="pl-PL" sz="1600" dirty="0" smtClean="0"/>
                        <a:t>V.</a:t>
                      </a:r>
                    </a:p>
                    <a:p>
                      <a:r>
                        <a:rPr lang="pl-PL" sz="1600" b="1" kern="1200" baseline="0" dirty="0" smtClean="0">
                          <a:solidFill>
                            <a:schemeClr val="lt1"/>
                          </a:solidFill>
                          <a:latin typeface="+mn-lt"/>
                          <a:ea typeface="+mn-ea"/>
                          <a:cs typeface="+mn-cs"/>
                        </a:rPr>
                        <a:t>Rozumowanie</a:t>
                      </a:r>
                    </a:p>
                    <a:p>
                      <a:r>
                        <a:rPr lang="pl-PL" sz="1600" b="1" kern="1200" baseline="0" dirty="0" smtClean="0">
                          <a:solidFill>
                            <a:schemeClr val="lt1"/>
                          </a:solidFill>
                          <a:latin typeface="+mn-lt"/>
                          <a:ea typeface="+mn-ea"/>
                          <a:cs typeface="+mn-cs"/>
                        </a:rPr>
                        <a:t>i argumentacja</a:t>
                      </a:r>
                      <a:endParaRPr lang="pl-PL" sz="1600" dirty="0"/>
                    </a:p>
                  </a:txBody>
                  <a:tcPr/>
                </a:tc>
              </a:tr>
              <a:tr h="660073">
                <a:tc>
                  <a:txBody>
                    <a:bodyPr/>
                    <a:lstStyle/>
                    <a:p>
                      <a:r>
                        <a:rPr lang="pl-PL" dirty="0" smtClean="0"/>
                        <a:t>Polska </a:t>
                      </a:r>
                    </a:p>
                    <a:p>
                      <a:endParaRPr lang="pl-PL" dirty="0"/>
                    </a:p>
                  </a:txBody>
                  <a:tcPr/>
                </a:tc>
                <a:tc>
                  <a:txBody>
                    <a:bodyPr/>
                    <a:lstStyle/>
                    <a:p>
                      <a:pPr algn="ctr"/>
                      <a:r>
                        <a:rPr lang="pl-PL" sz="3600" dirty="0" smtClean="0"/>
                        <a:t>61%</a:t>
                      </a:r>
                      <a:endParaRPr lang="pl-PL" sz="3600" dirty="0"/>
                    </a:p>
                  </a:txBody>
                  <a:tcPr/>
                </a:tc>
                <a:tc>
                  <a:txBody>
                    <a:bodyPr/>
                    <a:lstStyle/>
                    <a:p>
                      <a:pPr algn="ctr"/>
                      <a:r>
                        <a:rPr lang="pl-PL" sz="3600" dirty="0" smtClean="0"/>
                        <a:t>52%</a:t>
                      </a:r>
                      <a:endParaRPr lang="pl-PL" sz="3600" dirty="0"/>
                    </a:p>
                  </a:txBody>
                  <a:tcPr/>
                </a:tc>
                <a:tc>
                  <a:txBody>
                    <a:bodyPr/>
                    <a:lstStyle/>
                    <a:p>
                      <a:pPr algn="ctr"/>
                      <a:r>
                        <a:rPr lang="pl-PL" sz="3600" dirty="0" smtClean="0"/>
                        <a:t>44%</a:t>
                      </a:r>
                      <a:endParaRPr lang="pl-PL" sz="3600" dirty="0"/>
                    </a:p>
                  </a:txBody>
                  <a:tcPr/>
                </a:tc>
                <a:tc>
                  <a:txBody>
                    <a:bodyPr/>
                    <a:lstStyle/>
                    <a:p>
                      <a:pPr algn="ctr"/>
                      <a:r>
                        <a:rPr lang="pl-PL" sz="3600" dirty="0" smtClean="0"/>
                        <a:t>46%</a:t>
                      </a:r>
                      <a:endParaRPr lang="pl-PL" sz="3600" dirty="0"/>
                    </a:p>
                  </a:txBody>
                  <a:tcPr/>
                </a:tc>
                <a:tc>
                  <a:txBody>
                    <a:bodyPr/>
                    <a:lstStyle/>
                    <a:p>
                      <a:pPr algn="ctr"/>
                      <a:r>
                        <a:rPr lang="pl-PL" sz="3600" dirty="0" smtClean="0"/>
                        <a:t>42%</a:t>
                      </a:r>
                      <a:endParaRPr lang="pl-PL" sz="3600" dirty="0"/>
                    </a:p>
                  </a:txBody>
                  <a:tcPr/>
                </a:tc>
              </a:tr>
              <a:tr h="942962">
                <a:tc>
                  <a:txBody>
                    <a:bodyPr/>
                    <a:lstStyle/>
                    <a:p>
                      <a:r>
                        <a:rPr lang="pl-PL" dirty="0" smtClean="0"/>
                        <a:t>Województwo podlaskie</a:t>
                      </a:r>
                      <a:endParaRPr lang="pl-PL" dirty="0"/>
                    </a:p>
                  </a:txBody>
                  <a:tcPr/>
                </a:tc>
                <a:tc>
                  <a:txBody>
                    <a:bodyPr/>
                    <a:lstStyle/>
                    <a:p>
                      <a:pPr algn="ctr"/>
                      <a:r>
                        <a:rPr lang="pl-PL" sz="3600" dirty="0" smtClean="0"/>
                        <a:t>61%</a:t>
                      </a:r>
                      <a:endParaRPr lang="pl-PL" sz="3600" dirty="0"/>
                    </a:p>
                  </a:txBody>
                  <a:tcPr/>
                </a:tc>
                <a:tc>
                  <a:txBody>
                    <a:bodyPr/>
                    <a:lstStyle/>
                    <a:p>
                      <a:pPr algn="ctr"/>
                      <a:r>
                        <a:rPr lang="pl-PL" sz="3600" dirty="0" smtClean="0"/>
                        <a:t>52%</a:t>
                      </a:r>
                      <a:endParaRPr lang="pl-PL" sz="3600" dirty="0"/>
                    </a:p>
                  </a:txBody>
                  <a:tcPr/>
                </a:tc>
                <a:tc>
                  <a:txBody>
                    <a:bodyPr/>
                    <a:lstStyle/>
                    <a:p>
                      <a:pPr algn="ctr"/>
                      <a:r>
                        <a:rPr lang="pl-PL" sz="3600" dirty="0" smtClean="0"/>
                        <a:t>45%</a:t>
                      </a:r>
                      <a:endParaRPr lang="pl-PL" sz="3600" dirty="0"/>
                    </a:p>
                  </a:txBody>
                  <a:tcPr/>
                </a:tc>
                <a:tc>
                  <a:txBody>
                    <a:bodyPr/>
                    <a:lstStyle/>
                    <a:p>
                      <a:pPr algn="ctr"/>
                      <a:r>
                        <a:rPr lang="pl-PL" sz="3600" dirty="0" smtClean="0"/>
                        <a:t>46%</a:t>
                      </a:r>
                      <a:endParaRPr lang="pl-PL" sz="3600" dirty="0"/>
                    </a:p>
                  </a:txBody>
                  <a:tcPr/>
                </a:tc>
                <a:tc>
                  <a:txBody>
                    <a:bodyPr/>
                    <a:lstStyle/>
                    <a:p>
                      <a:pPr algn="ctr"/>
                      <a:r>
                        <a:rPr lang="pl-PL" sz="3600" dirty="0" smtClean="0"/>
                        <a:t>42%</a:t>
                      </a:r>
                      <a:endParaRPr lang="pl-PL" sz="3600" dirty="0"/>
                    </a:p>
                  </a:txBody>
                  <a:tcPr/>
                </a:tc>
              </a:tr>
            </a:tbl>
          </a:graphicData>
        </a:graphic>
      </p:graphicFrame>
      <p:sp>
        <p:nvSpPr>
          <p:cNvPr id="1333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1242D7C-80C0-445A-A54F-1CB3E19C7B33}" type="slidenum">
              <a:rPr lang="pl-PL" smtClean="0"/>
              <a:pPr fontAlgn="base">
                <a:spcBef>
                  <a:spcPct val="0"/>
                </a:spcBef>
                <a:spcAft>
                  <a:spcPct val="0"/>
                </a:spcAft>
              </a:pPr>
              <a:t>22</a:t>
            </a:fld>
            <a:endParaRPr lang="pl-PL"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3"/>
          <p:cNvSpPr>
            <a:spLocks noGrp="1"/>
          </p:cNvSpPr>
          <p:nvPr>
            <p:ph type="title"/>
          </p:nvPr>
        </p:nvSpPr>
        <p:spPr>
          <a:xfrm>
            <a:off x="457200" y="274638"/>
            <a:ext cx="8229600" cy="706090"/>
          </a:xfrm>
        </p:spPr>
        <p:txBody>
          <a:bodyPr/>
          <a:lstStyle/>
          <a:p>
            <a:r>
              <a:rPr lang="pl-PL" sz="4000" dirty="0" smtClean="0">
                <a:solidFill>
                  <a:srgbClr val="FF0000"/>
                </a:solidFill>
              </a:rPr>
              <a:t>Wnioski i rekomendacje – gimnazjum  </a:t>
            </a:r>
          </a:p>
        </p:txBody>
      </p:sp>
      <p:sp>
        <p:nvSpPr>
          <p:cNvPr id="14339" name="Symbol zastępczy zawartości 4"/>
          <p:cNvSpPr>
            <a:spLocks noGrp="1"/>
          </p:cNvSpPr>
          <p:nvPr>
            <p:ph idx="1"/>
          </p:nvPr>
        </p:nvSpPr>
        <p:spPr>
          <a:xfrm>
            <a:off x="107504" y="1268759"/>
            <a:ext cx="8784976" cy="4392489"/>
          </a:xfrm>
        </p:spPr>
        <p:txBody>
          <a:bodyPr/>
          <a:lstStyle/>
          <a:p>
            <a:pPr>
              <a:buNone/>
            </a:pPr>
            <a:r>
              <a:rPr lang="pl-PL" sz="2400" b="1" dirty="0" smtClean="0"/>
              <a:t>Warto zwrócić uwagę w pracy szkolnej na:</a:t>
            </a:r>
          </a:p>
          <a:p>
            <a:r>
              <a:rPr lang="pl-PL" sz="2400" dirty="0" smtClean="0">
                <a:solidFill>
                  <a:srgbClr val="FF0000"/>
                </a:solidFill>
              </a:rPr>
              <a:t>poziom rozumienia pojęć </a:t>
            </a:r>
            <a:r>
              <a:rPr lang="pl-PL" sz="2400" dirty="0" smtClean="0"/>
              <a:t>przez zdających, gdyż świadome posługiwanie się nimi w trakcie rozwiązywania problemów zarówno praktycznych, jak i teoretycznych, pomaga w osiąganiu sukcesów;</a:t>
            </a:r>
          </a:p>
          <a:p>
            <a:r>
              <a:rPr lang="pl-PL" sz="2400" dirty="0" smtClean="0">
                <a:solidFill>
                  <a:srgbClr val="FF0000"/>
                </a:solidFill>
              </a:rPr>
              <a:t>stwarzanie okazji do odkrywania wzorów i zależności </a:t>
            </a:r>
            <a:r>
              <a:rPr lang="pl-PL" sz="2400" dirty="0" smtClean="0"/>
              <a:t>poprzez rozwiązywanie zadań dotyczących uogólniania i wnioskowania;</a:t>
            </a:r>
          </a:p>
          <a:p>
            <a:r>
              <a:rPr lang="pl-PL" sz="2400" dirty="0" smtClean="0">
                <a:solidFill>
                  <a:srgbClr val="FF0000"/>
                </a:solidFill>
              </a:rPr>
              <a:t>wdrażanie uczniów do tworzenia i zapisywania planu rozwiązania </a:t>
            </a:r>
            <a:r>
              <a:rPr lang="pl-PL" sz="2400" dirty="0" smtClean="0"/>
              <a:t>zadania złożonego, co pomoże im spostrzegać i nazywać kolejne czynności, które należy wykonać, aby rozwiązać całe zadanie;</a:t>
            </a:r>
          </a:p>
          <a:p>
            <a:pPr>
              <a:buFont typeface="Courier New" pitchFamily="49" charset="0"/>
              <a:buChar char="o"/>
            </a:pPr>
            <a:endParaRPr lang="pl-PL" sz="2400" dirty="0" smtClean="0">
              <a:solidFill>
                <a:srgbClr val="C00000"/>
              </a:solidFill>
            </a:endParaRPr>
          </a:p>
        </p:txBody>
      </p:sp>
      <p:sp>
        <p:nvSpPr>
          <p:cNvPr id="1434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EE605EC-F0E1-41A6-A94E-FDD5AD043403}" type="slidenum">
              <a:rPr lang="pl-PL" smtClean="0"/>
              <a:pPr fontAlgn="base">
                <a:spcBef>
                  <a:spcPct val="0"/>
                </a:spcBef>
                <a:spcAft>
                  <a:spcPct val="0"/>
                </a:spcAft>
              </a:pPr>
              <a:t>23</a:t>
            </a:fld>
            <a:endParaRPr lang="pl-PL"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3"/>
          <p:cNvSpPr>
            <a:spLocks noGrp="1"/>
          </p:cNvSpPr>
          <p:nvPr>
            <p:ph type="title"/>
          </p:nvPr>
        </p:nvSpPr>
        <p:spPr>
          <a:xfrm>
            <a:off x="457200" y="274638"/>
            <a:ext cx="8229600" cy="706090"/>
          </a:xfrm>
        </p:spPr>
        <p:txBody>
          <a:bodyPr/>
          <a:lstStyle/>
          <a:p>
            <a:r>
              <a:rPr lang="pl-PL" sz="4000" dirty="0" smtClean="0">
                <a:solidFill>
                  <a:srgbClr val="FF0000"/>
                </a:solidFill>
              </a:rPr>
              <a:t>Wnioski i rekomendacje – gimnazjum  </a:t>
            </a:r>
          </a:p>
        </p:txBody>
      </p:sp>
      <p:sp>
        <p:nvSpPr>
          <p:cNvPr id="14339" name="Symbol zastępczy zawartości 4"/>
          <p:cNvSpPr>
            <a:spLocks noGrp="1"/>
          </p:cNvSpPr>
          <p:nvPr>
            <p:ph idx="1"/>
          </p:nvPr>
        </p:nvSpPr>
        <p:spPr>
          <a:xfrm>
            <a:off x="107504" y="1124745"/>
            <a:ext cx="8784976" cy="4536504"/>
          </a:xfrm>
        </p:spPr>
        <p:txBody>
          <a:bodyPr/>
          <a:lstStyle/>
          <a:p>
            <a:r>
              <a:rPr lang="pl-PL" sz="2400" dirty="0" smtClean="0">
                <a:solidFill>
                  <a:srgbClr val="FF0000"/>
                </a:solidFill>
              </a:rPr>
              <a:t>rozwiązywanie zadań o wyraźnie różnych treściach, a bardzo pokrewnych metodach rozwiązania</a:t>
            </a:r>
            <a:r>
              <a:rPr lang="pl-PL" sz="2400" dirty="0" smtClean="0"/>
              <a:t>, co pozwoli uczniom zobaczyć omawiane zagadnienia w szerszym kontekście;</a:t>
            </a:r>
          </a:p>
          <a:p>
            <a:r>
              <a:rPr lang="pl-PL" sz="2400" dirty="0" smtClean="0"/>
              <a:t>ćwiczenie umiejętności </a:t>
            </a:r>
            <a:r>
              <a:rPr lang="pl-PL" sz="2400" dirty="0" smtClean="0">
                <a:solidFill>
                  <a:srgbClr val="FF0000"/>
                </a:solidFill>
              </a:rPr>
              <a:t>wyciągania wniosków </a:t>
            </a:r>
            <a:r>
              <a:rPr lang="pl-PL" sz="2400" dirty="0" smtClean="0"/>
              <a:t>wynikających </a:t>
            </a:r>
            <a:br>
              <a:rPr lang="pl-PL" sz="2400" dirty="0" smtClean="0"/>
            </a:br>
            <a:r>
              <a:rPr lang="pl-PL" sz="2400" dirty="0" smtClean="0"/>
              <a:t>z przesłanek zawartych w tekście, tworzenia wypowiedzi argumentacyjnej;</a:t>
            </a:r>
          </a:p>
          <a:p>
            <a:r>
              <a:rPr lang="pl-PL" sz="2400" dirty="0" smtClean="0"/>
              <a:t>ćwiczenia w </a:t>
            </a:r>
            <a:r>
              <a:rPr lang="pl-PL" sz="2400" dirty="0" smtClean="0">
                <a:solidFill>
                  <a:srgbClr val="FF0000"/>
                </a:solidFill>
              </a:rPr>
              <a:t>budowaniu modelu matematyczneg</a:t>
            </a:r>
            <a:r>
              <a:rPr lang="pl-PL" sz="2400" dirty="0" smtClean="0"/>
              <a:t>o dla danego kontekstu, w tym praktycznego stwarzanie okazji do wyzwalania samodzielności poprzez rozwiązywanie zadań, które nie mają jedynego poprawnego rozwiązania. </a:t>
            </a:r>
          </a:p>
          <a:p>
            <a:endParaRPr lang="pl-PL" sz="2400" dirty="0" smtClean="0"/>
          </a:p>
          <a:p>
            <a:endParaRPr lang="pl-PL" sz="2400" dirty="0" smtClean="0"/>
          </a:p>
          <a:p>
            <a:endParaRPr lang="pl-PL" sz="2400" dirty="0" smtClean="0">
              <a:solidFill>
                <a:srgbClr val="C00000"/>
              </a:solidFill>
            </a:endParaRPr>
          </a:p>
        </p:txBody>
      </p:sp>
      <p:sp>
        <p:nvSpPr>
          <p:cNvPr id="1434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EE605EC-F0E1-41A6-A94E-FDD5AD043403}" type="slidenum">
              <a:rPr lang="pl-PL" smtClean="0"/>
              <a:pPr fontAlgn="base">
                <a:spcBef>
                  <a:spcPct val="0"/>
                </a:spcBef>
                <a:spcAft>
                  <a:spcPct val="0"/>
                </a:spcAft>
              </a:pPr>
              <a:t>24</a:t>
            </a:fld>
            <a:endParaRPr lang="pl-PL"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pPr algn="ctr">
              <a:buNone/>
            </a:pPr>
            <a:r>
              <a:rPr lang="pl-PL" sz="4000" b="1" dirty="0" smtClean="0">
                <a:solidFill>
                  <a:srgbClr val="FF0000"/>
                </a:solidFill>
              </a:rPr>
              <a:t>Egzamin maturalny z matematyki </a:t>
            </a:r>
            <a:r>
              <a:rPr lang="pl-PL" sz="4000" b="1" dirty="0" smtClean="0">
                <a:solidFill>
                  <a:srgbClr val="FF0000"/>
                </a:solidFill>
              </a:rPr>
              <a:t>2016</a:t>
            </a:r>
            <a:endParaRPr lang="pl-PL" sz="4000" b="1" dirty="0">
              <a:solidFill>
                <a:srgbClr val="FF0000"/>
              </a:solidFill>
            </a:endParaRPr>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25</a:t>
            </a:fld>
            <a:endParaRPr lang="pl-PL"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ytuł 3"/>
          <p:cNvSpPr>
            <a:spLocks noGrp="1"/>
          </p:cNvSpPr>
          <p:nvPr>
            <p:ph type="title"/>
          </p:nvPr>
        </p:nvSpPr>
        <p:spPr>
          <a:xfrm>
            <a:off x="457200" y="274639"/>
            <a:ext cx="8229600" cy="1498178"/>
          </a:xfrm>
        </p:spPr>
        <p:txBody>
          <a:bodyPr/>
          <a:lstStyle/>
          <a:p>
            <a:r>
              <a:rPr lang="pl-PL" sz="3200" dirty="0" smtClean="0">
                <a:solidFill>
                  <a:srgbClr val="FF0000"/>
                </a:solidFill>
                <a:latin typeface="+mn-lt"/>
              </a:rPr>
              <a:t>Średnie wyniki uczniów w zakresie wymagań ogólnych z podstawy programowej matematyki PP</a:t>
            </a:r>
          </a:p>
        </p:txBody>
      </p:sp>
      <p:graphicFrame>
        <p:nvGraphicFramePr>
          <p:cNvPr id="6" name="Symbol zastępczy zawartości 5"/>
          <p:cNvGraphicFramePr>
            <a:graphicFrameLocks noGrp="1"/>
          </p:cNvGraphicFramePr>
          <p:nvPr>
            <p:ph idx="1"/>
          </p:nvPr>
        </p:nvGraphicFramePr>
        <p:xfrm>
          <a:off x="2" y="1772817"/>
          <a:ext cx="9143999" cy="3115202"/>
        </p:xfrm>
        <a:graphic>
          <a:graphicData uri="http://schemas.openxmlformats.org/drawingml/2006/table">
            <a:tbl>
              <a:tblPr firstRow="1" bandRow="1">
                <a:tableStyleId>{5C22544A-7EE6-4342-B048-85BDC9FD1C3A}</a:tableStyleId>
              </a:tblPr>
              <a:tblGrid>
                <a:gridCol w="1547662"/>
                <a:gridCol w="1728192"/>
                <a:gridCol w="1800200"/>
                <a:gridCol w="1440160"/>
                <a:gridCol w="1152128"/>
                <a:gridCol w="1475657"/>
              </a:tblGrid>
              <a:tr h="1512167">
                <a:tc>
                  <a:txBody>
                    <a:bodyPr/>
                    <a:lstStyle/>
                    <a:p>
                      <a:endParaRPr lang="pl-PL" sz="1600" dirty="0"/>
                    </a:p>
                  </a:txBody>
                  <a:tcPr>
                    <a:solidFill>
                      <a:schemeClr val="bg1"/>
                    </a:solidFill>
                  </a:tcPr>
                </a:tc>
                <a:tc>
                  <a:txBody>
                    <a:bodyPr/>
                    <a:lstStyle/>
                    <a:p>
                      <a:pPr algn="ctr"/>
                      <a:r>
                        <a:rPr lang="pl-PL" sz="1600" dirty="0" smtClean="0"/>
                        <a:t>I.</a:t>
                      </a:r>
                    </a:p>
                    <a:p>
                      <a:r>
                        <a:rPr lang="pl-PL" sz="1600" dirty="0" smtClean="0"/>
                        <a:t> </a:t>
                      </a:r>
                      <a:r>
                        <a:rPr lang="pl-PL" sz="1600" b="1" kern="1200" baseline="0" dirty="0" smtClean="0">
                          <a:solidFill>
                            <a:schemeClr val="lt1"/>
                          </a:solidFill>
                          <a:latin typeface="+mn-lt"/>
                          <a:ea typeface="+mn-ea"/>
                          <a:cs typeface="+mn-cs"/>
                        </a:rPr>
                        <a:t>Wykorzystanie</a:t>
                      </a:r>
                    </a:p>
                    <a:p>
                      <a:r>
                        <a:rPr lang="pl-PL" sz="1600" b="1" kern="1200" baseline="0" dirty="0" smtClean="0">
                          <a:solidFill>
                            <a:schemeClr val="lt1"/>
                          </a:solidFill>
                          <a:latin typeface="+mn-lt"/>
                          <a:ea typeface="+mn-ea"/>
                          <a:cs typeface="+mn-cs"/>
                        </a:rPr>
                        <a:t>i tworzenie informacji</a:t>
                      </a:r>
                      <a:endParaRPr lang="pl-PL" sz="1600" dirty="0" smtClean="0"/>
                    </a:p>
                  </a:txBody>
                  <a:tcPr/>
                </a:tc>
                <a:tc>
                  <a:txBody>
                    <a:bodyPr/>
                    <a:lstStyle/>
                    <a:p>
                      <a:pPr algn="ctr"/>
                      <a:r>
                        <a:rPr lang="pl-PL" sz="1600" b="1" kern="1200" baseline="0" dirty="0" smtClean="0">
                          <a:solidFill>
                            <a:schemeClr val="lt1"/>
                          </a:solidFill>
                          <a:latin typeface="+mn-lt"/>
                          <a:ea typeface="+mn-ea"/>
                          <a:cs typeface="+mn-cs"/>
                        </a:rPr>
                        <a:t>II. </a:t>
                      </a:r>
                    </a:p>
                    <a:p>
                      <a:r>
                        <a:rPr lang="pl-PL" sz="1600" b="1" kern="1200" baseline="0" dirty="0" smtClean="0">
                          <a:solidFill>
                            <a:schemeClr val="lt1"/>
                          </a:solidFill>
                          <a:latin typeface="+mn-lt"/>
                          <a:ea typeface="+mn-ea"/>
                          <a:cs typeface="+mn-cs"/>
                        </a:rPr>
                        <a:t>Wykorzystywanie</a:t>
                      </a:r>
                    </a:p>
                    <a:p>
                      <a:r>
                        <a:rPr lang="pl-PL" sz="1600" b="1" kern="1200" baseline="0" dirty="0" smtClean="0">
                          <a:solidFill>
                            <a:schemeClr val="lt1"/>
                          </a:solidFill>
                          <a:latin typeface="+mn-lt"/>
                          <a:ea typeface="+mn-ea"/>
                          <a:cs typeface="+mn-cs"/>
                        </a:rPr>
                        <a:t>i interpretowanie</a:t>
                      </a:r>
                    </a:p>
                    <a:p>
                      <a:r>
                        <a:rPr lang="pl-PL" sz="1600" b="1" kern="1200" baseline="0" dirty="0" smtClean="0">
                          <a:solidFill>
                            <a:schemeClr val="lt1"/>
                          </a:solidFill>
                          <a:latin typeface="+mn-lt"/>
                          <a:ea typeface="+mn-ea"/>
                          <a:cs typeface="+mn-cs"/>
                        </a:rPr>
                        <a:t>reprezentacji</a:t>
                      </a:r>
                    </a:p>
                  </a:txBody>
                  <a:tcPr/>
                </a:tc>
                <a:tc>
                  <a:txBody>
                    <a:bodyPr/>
                    <a:lstStyle/>
                    <a:p>
                      <a:pPr algn="ctr"/>
                      <a:r>
                        <a:rPr lang="pl-PL" sz="1600" b="1" kern="1200" baseline="0" dirty="0" smtClean="0">
                          <a:solidFill>
                            <a:schemeClr val="lt1"/>
                          </a:solidFill>
                          <a:latin typeface="+mn-lt"/>
                          <a:ea typeface="+mn-ea"/>
                          <a:cs typeface="+mn-cs"/>
                        </a:rPr>
                        <a:t>III. </a:t>
                      </a:r>
                    </a:p>
                    <a:p>
                      <a:r>
                        <a:rPr lang="pl-PL" sz="1600" b="1" kern="1200" baseline="0" dirty="0" smtClean="0">
                          <a:solidFill>
                            <a:schemeClr val="lt1"/>
                          </a:solidFill>
                          <a:latin typeface="+mn-lt"/>
                          <a:ea typeface="+mn-ea"/>
                          <a:cs typeface="+mn-cs"/>
                        </a:rPr>
                        <a:t>Modelowanie</a:t>
                      </a:r>
                    </a:p>
                    <a:p>
                      <a:r>
                        <a:rPr lang="pl-PL" sz="1600" b="1" kern="1200" baseline="0" dirty="0" smtClean="0">
                          <a:solidFill>
                            <a:schemeClr val="lt1"/>
                          </a:solidFill>
                          <a:latin typeface="+mn-lt"/>
                          <a:ea typeface="+mn-ea"/>
                          <a:cs typeface="+mn-cs"/>
                        </a:rPr>
                        <a:t>matematyczne</a:t>
                      </a:r>
                    </a:p>
                  </a:txBody>
                  <a:tcPr/>
                </a:tc>
                <a:tc>
                  <a:txBody>
                    <a:bodyPr/>
                    <a:lstStyle/>
                    <a:p>
                      <a:pPr algn="ctr"/>
                      <a:r>
                        <a:rPr lang="pl-PL" sz="1600" dirty="0" smtClean="0"/>
                        <a:t>IV. </a:t>
                      </a:r>
                    </a:p>
                    <a:p>
                      <a:r>
                        <a:rPr lang="pl-PL" sz="1600" b="1" kern="1200" baseline="0" dirty="0" smtClean="0">
                          <a:solidFill>
                            <a:schemeClr val="lt1"/>
                          </a:solidFill>
                          <a:latin typeface="+mn-lt"/>
                          <a:ea typeface="+mn-ea"/>
                          <a:cs typeface="+mn-cs"/>
                        </a:rPr>
                        <a:t>Użycie </a:t>
                      </a:r>
                      <a:br>
                        <a:rPr lang="pl-PL" sz="1600" b="1" kern="1200" baseline="0" dirty="0" smtClean="0">
                          <a:solidFill>
                            <a:schemeClr val="lt1"/>
                          </a:solidFill>
                          <a:latin typeface="+mn-lt"/>
                          <a:ea typeface="+mn-ea"/>
                          <a:cs typeface="+mn-cs"/>
                        </a:rPr>
                      </a:br>
                      <a:r>
                        <a:rPr lang="pl-PL" sz="1600" b="1" kern="1200" baseline="0" dirty="0" smtClean="0">
                          <a:solidFill>
                            <a:schemeClr val="lt1"/>
                          </a:solidFill>
                          <a:latin typeface="+mn-lt"/>
                          <a:ea typeface="+mn-ea"/>
                          <a:cs typeface="+mn-cs"/>
                        </a:rPr>
                        <a:t>i tworzenie</a:t>
                      </a:r>
                    </a:p>
                    <a:p>
                      <a:r>
                        <a:rPr lang="pl-PL" sz="1600" b="1" kern="1200" baseline="0" dirty="0" smtClean="0">
                          <a:solidFill>
                            <a:schemeClr val="lt1"/>
                          </a:solidFill>
                          <a:latin typeface="+mn-lt"/>
                          <a:ea typeface="+mn-ea"/>
                          <a:cs typeface="+mn-cs"/>
                        </a:rPr>
                        <a:t>strategii</a:t>
                      </a:r>
                    </a:p>
                  </a:txBody>
                  <a:tcPr/>
                </a:tc>
                <a:tc>
                  <a:txBody>
                    <a:bodyPr/>
                    <a:lstStyle/>
                    <a:p>
                      <a:pPr algn="ctr"/>
                      <a:r>
                        <a:rPr lang="pl-PL" sz="1600" dirty="0" smtClean="0"/>
                        <a:t>V.</a:t>
                      </a:r>
                    </a:p>
                    <a:p>
                      <a:r>
                        <a:rPr lang="pl-PL" sz="1600" b="1" kern="1200" baseline="0" dirty="0" smtClean="0">
                          <a:solidFill>
                            <a:schemeClr val="lt1"/>
                          </a:solidFill>
                          <a:latin typeface="+mn-lt"/>
                          <a:ea typeface="+mn-ea"/>
                          <a:cs typeface="+mn-cs"/>
                        </a:rPr>
                        <a:t>Rozumowanie</a:t>
                      </a:r>
                    </a:p>
                    <a:p>
                      <a:r>
                        <a:rPr lang="pl-PL" sz="1600" b="1" kern="1200" baseline="0" dirty="0" smtClean="0">
                          <a:solidFill>
                            <a:schemeClr val="lt1"/>
                          </a:solidFill>
                          <a:latin typeface="+mn-lt"/>
                          <a:ea typeface="+mn-ea"/>
                          <a:cs typeface="+mn-cs"/>
                        </a:rPr>
                        <a:t>i argumentacja</a:t>
                      </a:r>
                      <a:endParaRPr lang="pl-PL" sz="1600" dirty="0"/>
                    </a:p>
                  </a:txBody>
                  <a:tcPr/>
                </a:tc>
              </a:tr>
              <a:tr h="660073">
                <a:tc>
                  <a:txBody>
                    <a:bodyPr/>
                    <a:lstStyle/>
                    <a:p>
                      <a:r>
                        <a:rPr lang="pl-PL" dirty="0" smtClean="0"/>
                        <a:t>Polska </a:t>
                      </a:r>
                    </a:p>
                    <a:p>
                      <a:endParaRPr lang="pl-PL" dirty="0"/>
                    </a:p>
                  </a:txBody>
                  <a:tcPr/>
                </a:tc>
                <a:tc>
                  <a:txBody>
                    <a:bodyPr/>
                    <a:lstStyle/>
                    <a:p>
                      <a:pPr algn="ctr"/>
                      <a:r>
                        <a:rPr lang="pl-PL" sz="3600" dirty="0" smtClean="0"/>
                        <a:t>69%</a:t>
                      </a:r>
                      <a:endParaRPr lang="pl-PL" sz="3600" dirty="0"/>
                    </a:p>
                  </a:txBody>
                  <a:tcPr/>
                </a:tc>
                <a:tc>
                  <a:txBody>
                    <a:bodyPr/>
                    <a:lstStyle/>
                    <a:p>
                      <a:pPr algn="ctr"/>
                      <a:r>
                        <a:rPr lang="pl-PL" sz="3600" dirty="0" smtClean="0"/>
                        <a:t>68%</a:t>
                      </a:r>
                      <a:endParaRPr lang="pl-PL" sz="3600" dirty="0"/>
                    </a:p>
                  </a:txBody>
                  <a:tcPr/>
                </a:tc>
                <a:tc>
                  <a:txBody>
                    <a:bodyPr/>
                    <a:lstStyle/>
                    <a:p>
                      <a:pPr algn="ctr"/>
                      <a:r>
                        <a:rPr lang="pl-PL" sz="3600" dirty="0" smtClean="0"/>
                        <a:t>40%</a:t>
                      </a:r>
                      <a:endParaRPr lang="pl-PL" sz="3600" dirty="0"/>
                    </a:p>
                  </a:txBody>
                  <a:tcPr/>
                </a:tc>
                <a:tc>
                  <a:txBody>
                    <a:bodyPr/>
                    <a:lstStyle/>
                    <a:p>
                      <a:pPr algn="ctr"/>
                      <a:r>
                        <a:rPr lang="pl-PL" sz="3600" dirty="0" smtClean="0"/>
                        <a:t>52%</a:t>
                      </a:r>
                      <a:endParaRPr lang="pl-PL" sz="3600" dirty="0"/>
                    </a:p>
                  </a:txBody>
                  <a:tcPr/>
                </a:tc>
                <a:tc>
                  <a:txBody>
                    <a:bodyPr/>
                    <a:lstStyle/>
                    <a:p>
                      <a:pPr algn="ctr"/>
                      <a:r>
                        <a:rPr lang="pl-PL" sz="3600" dirty="0" smtClean="0"/>
                        <a:t>26%</a:t>
                      </a:r>
                      <a:endParaRPr lang="pl-PL" sz="3600" dirty="0"/>
                    </a:p>
                  </a:txBody>
                  <a:tcPr/>
                </a:tc>
              </a:tr>
              <a:tr h="942962">
                <a:tc>
                  <a:txBody>
                    <a:bodyPr/>
                    <a:lstStyle/>
                    <a:p>
                      <a:r>
                        <a:rPr lang="pl-PL" dirty="0" smtClean="0"/>
                        <a:t>Województwo podlaskie</a:t>
                      </a:r>
                      <a:endParaRPr lang="pl-PL" dirty="0"/>
                    </a:p>
                  </a:txBody>
                  <a:tcPr/>
                </a:tc>
                <a:tc>
                  <a:txBody>
                    <a:bodyPr/>
                    <a:lstStyle/>
                    <a:p>
                      <a:pPr algn="ctr"/>
                      <a:r>
                        <a:rPr lang="pl-PL" sz="3600" dirty="0" smtClean="0"/>
                        <a:t>70%</a:t>
                      </a:r>
                      <a:endParaRPr lang="pl-PL" sz="3600" dirty="0"/>
                    </a:p>
                  </a:txBody>
                  <a:tcPr/>
                </a:tc>
                <a:tc>
                  <a:txBody>
                    <a:bodyPr/>
                    <a:lstStyle/>
                    <a:p>
                      <a:pPr algn="ctr"/>
                      <a:r>
                        <a:rPr lang="pl-PL" sz="3600" dirty="0" smtClean="0"/>
                        <a:t>70%</a:t>
                      </a:r>
                      <a:endParaRPr lang="pl-PL" sz="3600" dirty="0"/>
                    </a:p>
                  </a:txBody>
                  <a:tcPr/>
                </a:tc>
                <a:tc>
                  <a:txBody>
                    <a:bodyPr/>
                    <a:lstStyle/>
                    <a:p>
                      <a:pPr algn="ctr"/>
                      <a:r>
                        <a:rPr lang="pl-PL" sz="3600" dirty="0" smtClean="0"/>
                        <a:t>42%</a:t>
                      </a:r>
                      <a:endParaRPr lang="pl-PL" sz="3600" dirty="0"/>
                    </a:p>
                  </a:txBody>
                  <a:tcPr/>
                </a:tc>
                <a:tc>
                  <a:txBody>
                    <a:bodyPr/>
                    <a:lstStyle/>
                    <a:p>
                      <a:pPr algn="ctr"/>
                      <a:r>
                        <a:rPr lang="pl-PL" sz="3600" dirty="0" smtClean="0"/>
                        <a:t>53%</a:t>
                      </a:r>
                      <a:endParaRPr lang="pl-PL" sz="3600" dirty="0"/>
                    </a:p>
                  </a:txBody>
                  <a:tcPr/>
                </a:tc>
                <a:tc>
                  <a:txBody>
                    <a:bodyPr/>
                    <a:lstStyle/>
                    <a:p>
                      <a:pPr algn="ctr"/>
                      <a:r>
                        <a:rPr lang="pl-PL" sz="3600" dirty="0" smtClean="0"/>
                        <a:t>28%</a:t>
                      </a:r>
                      <a:endParaRPr lang="pl-PL" sz="3600" dirty="0"/>
                    </a:p>
                  </a:txBody>
                  <a:tcPr/>
                </a:tc>
              </a:tr>
            </a:tbl>
          </a:graphicData>
        </a:graphic>
      </p:graphicFrame>
      <p:sp>
        <p:nvSpPr>
          <p:cNvPr id="1333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1242D7C-80C0-445A-A54F-1CB3E19C7B33}" type="slidenum">
              <a:rPr lang="pl-PL" smtClean="0"/>
              <a:pPr fontAlgn="base">
                <a:spcBef>
                  <a:spcPct val="0"/>
                </a:spcBef>
                <a:spcAft>
                  <a:spcPct val="0"/>
                </a:spcAft>
              </a:pPr>
              <a:t>26</a:t>
            </a:fld>
            <a:endParaRPr lang="pl-PL"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ytuł 3"/>
          <p:cNvSpPr>
            <a:spLocks noGrp="1"/>
          </p:cNvSpPr>
          <p:nvPr>
            <p:ph type="title"/>
          </p:nvPr>
        </p:nvSpPr>
        <p:spPr>
          <a:xfrm>
            <a:off x="457200" y="274639"/>
            <a:ext cx="8229600" cy="1498178"/>
          </a:xfrm>
        </p:spPr>
        <p:txBody>
          <a:bodyPr/>
          <a:lstStyle/>
          <a:p>
            <a:r>
              <a:rPr lang="pl-PL" sz="3200" dirty="0" smtClean="0">
                <a:solidFill>
                  <a:srgbClr val="FF0000"/>
                </a:solidFill>
                <a:latin typeface="+mn-lt"/>
              </a:rPr>
              <a:t>Średnie wyniki uczniów w zakresie wymagań ogólnych z podstawy programowej matematyki PR</a:t>
            </a:r>
          </a:p>
        </p:txBody>
      </p:sp>
      <p:graphicFrame>
        <p:nvGraphicFramePr>
          <p:cNvPr id="6" name="Symbol zastępczy zawartości 5"/>
          <p:cNvGraphicFramePr>
            <a:graphicFrameLocks noGrp="1"/>
          </p:cNvGraphicFramePr>
          <p:nvPr>
            <p:ph idx="1"/>
          </p:nvPr>
        </p:nvGraphicFramePr>
        <p:xfrm>
          <a:off x="2" y="1772817"/>
          <a:ext cx="9143999" cy="3115202"/>
        </p:xfrm>
        <a:graphic>
          <a:graphicData uri="http://schemas.openxmlformats.org/drawingml/2006/table">
            <a:tbl>
              <a:tblPr firstRow="1" bandRow="1">
                <a:tableStyleId>{5C22544A-7EE6-4342-B048-85BDC9FD1C3A}</a:tableStyleId>
              </a:tblPr>
              <a:tblGrid>
                <a:gridCol w="1547662"/>
                <a:gridCol w="1728192"/>
                <a:gridCol w="1800200"/>
                <a:gridCol w="1440160"/>
                <a:gridCol w="1152128"/>
                <a:gridCol w="1475657"/>
              </a:tblGrid>
              <a:tr h="1512167">
                <a:tc>
                  <a:txBody>
                    <a:bodyPr/>
                    <a:lstStyle/>
                    <a:p>
                      <a:endParaRPr lang="pl-PL" sz="1600" dirty="0"/>
                    </a:p>
                  </a:txBody>
                  <a:tcPr>
                    <a:solidFill>
                      <a:schemeClr val="bg1"/>
                    </a:solidFill>
                  </a:tcPr>
                </a:tc>
                <a:tc>
                  <a:txBody>
                    <a:bodyPr/>
                    <a:lstStyle/>
                    <a:p>
                      <a:pPr algn="ctr"/>
                      <a:r>
                        <a:rPr lang="pl-PL" sz="1600" dirty="0" smtClean="0"/>
                        <a:t>I.</a:t>
                      </a:r>
                    </a:p>
                    <a:p>
                      <a:r>
                        <a:rPr lang="pl-PL" sz="1600" dirty="0" smtClean="0"/>
                        <a:t> </a:t>
                      </a:r>
                      <a:r>
                        <a:rPr lang="pl-PL" sz="1600" b="1" kern="1200" baseline="0" dirty="0" smtClean="0">
                          <a:solidFill>
                            <a:schemeClr val="lt1"/>
                          </a:solidFill>
                          <a:latin typeface="+mn-lt"/>
                          <a:ea typeface="+mn-ea"/>
                          <a:cs typeface="+mn-cs"/>
                        </a:rPr>
                        <a:t>Wykorzystanie</a:t>
                      </a:r>
                    </a:p>
                    <a:p>
                      <a:r>
                        <a:rPr lang="pl-PL" sz="1600" b="1" kern="1200" baseline="0" dirty="0" smtClean="0">
                          <a:solidFill>
                            <a:schemeClr val="lt1"/>
                          </a:solidFill>
                          <a:latin typeface="+mn-lt"/>
                          <a:ea typeface="+mn-ea"/>
                          <a:cs typeface="+mn-cs"/>
                        </a:rPr>
                        <a:t>i tworzenie informacji</a:t>
                      </a:r>
                      <a:endParaRPr lang="pl-PL" sz="1600" dirty="0" smtClean="0"/>
                    </a:p>
                  </a:txBody>
                  <a:tcPr/>
                </a:tc>
                <a:tc>
                  <a:txBody>
                    <a:bodyPr/>
                    <a:lstStyle/>
                    <a:p>
                      <a:pPr algn="ctr"/>
                      <a:r>
                        <a:rPr lang="pl-PL" sz="1600" b="1" kern="1200" baseline="0" dirty="0" smtClean="0">
                          <a:solidFill>
                            <a:schemeClr val="lt1"/>
                          </a:solidFill>
                          <a:latin typeface="+mn-lt"/>
                          <a:ea typeface="+mn-ea"/>
                          <a:cs typeface="+mn-cs"/>
                        </a:rPr>
                        <a:t>II. </a:t>
                      </a:r>
                    </a:p>
                    <a:p>
                      <a:r>
                        <a:rPr lang="pl-PL" sz="1600" b="1" kern="1200" baseline="0" dirty="0" smtClean="0">
                          <a:solidFill>
                            <a:schemeClr val="lt1"/>
                          </a:solidFill>
                          <a:latin typeface="+mn-lt"/>
                          <a:ea typeface="+mn-ea"/>
                          <a:cs typeface="+mn-cs"/>
                        </a:rPr>
                        <a:t>Wykorzystywanie</a:t>
                      </a:r>
                    </a:p>
                    <a:p>
                      <a:r>
                        <a:rPr lang="pl-PL" sz="1600" b="1" kern="1200" baseline="0" dirty="0" smtClean="0">
                          <a:solidFill>
                            <a:schemeClr val="lt1"/>
                          </a:solidFill>
                          <a:latin typeface="+mn-lt"/>
                          <a:ea typeface="+mn-ea"/>
                          <a:cs typeface="+mn-cs"/>
                        </a:rPr>
                        <a:t>i interpretowanie</a:t>
                      </a:r>
                    </a:p>
                    <a:p>
                      <a:r>
                        <a:rPr lang="pl-PL" sz="1600" b="1" kern="1200" baseline="0" dirty="0" smtClean="0">
                          <a:solidFill>
                            <a:schemeClr val="lt1"/>
                          </a:solidFill>
                          <a:latin typeface="+mn-lt"/>
                          <a:ea typeface="+mn-ea"/>
                          <a:cs typeface="+mn-cs"/>
                        </a:rPr>
                        <a:t>reprezentacji</a:t>
                      </a:r>
                    </a:p>
                  </a:txBody>
                  <a:tcPr/>
                </a:tc>
                <a:tc>
                  <a:txBody>
                    <a:bodyPr/>
                    <a:lstStyle/>
                    <a:p>
                      <a:pPr algn="ctr"/>
                      <a:r>
                        <a:rPr lang="pl-PL" sz="1600" b="1" kern="1200" baseline="0" dirty="0" smtClean="0">
                          <a:solidFill>
                            <a:schemeClr val="lt1"/>
                          </a:solidFill>
                          <a:latin typeface="+mn-lt"/>
                          <a:ea typeface="+mn-ea"/>
                          <a:cs typeface="+mn-cs"/>
                        </a:rPr>
                        <a:t>III. </a:t>
                      </a:r>
                    </a:p>
                    <a:p>
                      <a:r>
                        <a:rPr lang="pl-PL" sz="1600" b="1" kern="1200" baseline="0" dirty="0" smtClean="0">
                          <a:solidFill>
                            <a:schemeClr val="lt1"/>
                          </a:solidFill>
                          <a:latin typeface="+mn-lt"/>
                          <a:ea typeface="+mn-ea"/>
                          <a:cs typeface="+mn-cs"/>
                        </a:rPr>
                        <a:t>Modelowanie</a:t>
                      </a:r>
                    </a:p>
                    <a:p>
                      <a:r>
                        <a:rPr lang="pl-PL" sz="1600" b="1" kern="1200" baseline="0" dirty="0" smtClean="0">
                          <a:solidFill>
                            <a:schemeClr val="lt1"/>
                          </a:solidFill>
                          <a:latin typeface="+mn-lt"/>
                          <a:ea typeface="+mn-ea"/>
                          <a:cs typeface="+mn-cs"/>
                        </a:rPr>
                        <a:t>matematyczne</a:t>
                      </a:r>
                    </a:p>
                  </a:txBody>
                  <a:tcPr/>
                </a:tc>
                <a:tc>
                  <a:txBody>
                    <a:bodyPr/>
                    <a:lstStyle/>
                    <a:p>
                      <a:pPr algn="ctr"/>
                      <a:r>
                        <a:rPr lang="pl-PL" sz="1600" dirty="0" smtClean="0"/>
                        <a:t>IV. </a:t>
                      </a:r>
                    </a:p>
                    <a:p>
                      <a:r>
                        <a:rPr lang="pl-PL" sz="1600" b="1" kern="1200" baseline="0" dirty="0" smtClean="0">
                          <a:solidFill>
                            <a:schemeClr val="lt1"/>
                          </a:solidFill>
                          <a:latin typeface="+mn-lt"/>
                          <a:ea typeface="+mn-ea"/>
                          <a:cs typeface="+mn-cs"/>
                        </a:rPr>
                        <a:t>Użycie </a:t>
                      </a:r>
                      <a:br>
                        <a:rPr lang="pl-PL" sz="1600" b="1" kern="1200" baseline="0" dirty="0" smtClean="0">
                          <a:solidFill>
                            <a:schemeClr val="lt1"/>
                          </a:solidFill>
                          <a:latin typeface="+mn-lt"/>
                          <a:ea typeface="+mn-ea"/>
                          <a:cs typeface="+mn-cs"/>
                        </a:rPr>
                      </a:br>
                      <a:r>
                        <a:rPr lang="pl-PL" sz="1600" b="1" kern="1200" baseline="0" dirty="0" smtClean="0">
                          <a:solidFill>
                            <a:schemeClr val="lt1"/>
                          </a:solidFill>
                          <a:latin typeface="+mn-lt"/>
                          <a:ea typeface="+mn-ea"/>
                          <a:cs typeface="+mn-cs"/>
                        </a:rPr>
                        <a:t>i tworzenie</a:t>
                      </a:r>
                    </a:p>
                    <a:p>
                      <a:r>
                        <a:rPr lang="pl-PL" sz="1600" b="1" kern="1200" baseline="0" dirty="0" smtClean="0">
                          <a:solidFill>
                            <a:schemeClr val="lt1"/>
                          </a:solidFill>
                          <a:latin typeface="+mn-lt"/>
                          <a:ea typeface="+mn-ea"/>
                          <a:cs typeface="+mn-cs"/>
                        </a:rPr>
                        <a:t>strategii</a:t>
                      </a:r>
                    </a:p>
                  </a:txBody>
                  <a:tcPr/>
                </a:tc>
                <a:tc>
                  <a:txBody>
                    <a:bodyPr/>
                    <a:lstStyle/>
                    <a:p>
                      <a:pPr algn="ctr"/>
                      <a:r>
                        <a:rPr lang="pl-PL" sz="1600" dirty="0" smtClean="0"/>
                        <a:t>V.</a:t>
                      </a:r>
                    </a:p>
                    <a:p>
                      <a:r>
                        <a:rPr lang="pl-PL" sz="1600" b="1" kern="1200" baseline="0" dirty="0" smtClean="0">
                          <a:solidFill>
                            <a:schemeClr val="lt1"/>
                          </a:solidFill>
                          <a:latin typeface="+mn-lt"/>
                          <a:ea typeface="+mn-ea"/>
                          <a:cs typeface="+mn-cs"/>
                        </a:rPr>
                        <a:t>Rozumowanie</a:t>
                      </a:r>
                    </a:p>
                    <a:p>
                      <a:r>
                        <a:rPr lang="pl-PL" sz="1600" b="1" kern="1200" baseline="0" dirty="0" smtClean="0">
                          <a:solidFill>
                            <a:schemeClr val="lt1"/>
                          </a:solidFill>
                          <a:latin typeface="+mn-lt"/>
                          <a:ea typeface="+mn-ea"/>
                          <a:cs typeface="+mn-cs"/>
                        </a:rPr>
                        <a:t>i argumentacja</a:t>
                      </a:r>
                      <a:endParaRPr lang="pl-PL" sz="1600" dirty="0"/>
                    </a:p>
                  </a:txBody>
                  <a:tcPr/>
                </a:tc>
              </a:tr>
              <a:tr h="660073">
                <a:tc>
                  <a:txBody>
                    <a:bodyPr/>
                    <a:lstStyle/>
                    <a:p>
                      <a:r>
                        <a:rPr lang="pl-PL" dirty="0" smtClean="0"/>
                        <a:t>Polska </a:t>
                      </a:r>
                    </a:p>
                    <a:p>
                      <a:endParaRPr lang="pl-PL" dirty="0"/>
                    </a:p>
                  </a:txBody>
                  <a:tcPr/>
                </a:tc>
                <a:tc>
                  <a:txBody>
                    <a:bodyPr/>
                    <a:lstStyle/>
                    <a:p>
                      <a:pPr algn="ctr"/>
                      <a:r>
                        <a:rPr lang="pl-PL" sz="3600" dirty="0" smtClean="0"/>
                        <a:t>74%</a:t>
                      </a:r>
                      <a:endParaRPr lang="pl-PL" sz="3600" dirty="0"/>
                    </a:p>
                  </a:txBody>
                  <a:tcPr/>
                </a:tc>
                <a:tc>
                  <a:txBody>
                    <a:bodyPr/>
                    <a:lstStyle/>
                    <a:p>
                      <a:pPr algn="ctr"/>
                      <a:r>
                        <a:rPr lang="pl-PL" sz="3600" dirty="0" smtClean="0"/>
                        <a:t>74%</a:t>
                      </a:r>
                      <a:endParaRPr lang="pl-PL" sz="3600" dirty="0"/>
                    </a:p>
                  </a:txBody>
                  <a:tcPr/>
                </a:tc>
                <a:tc>
                  <a:txBody>
                    <a:bodyPr/>
                    <a:lstStyle/>
                    <a:p>
                      <a:pPr algn="ctr"/>
                      <a:r>
                        <a:rPr lang="pl-PL" sz="3600" dirty="0" smtClean="0"/>
                        <a:t>32%</a:t>
                      </a:r>
                      <a:endParaRPr lang="pl-PL" sz="3600" dirty="0"/>
                    </a:p>
                  </a:txBody>
                  <a:tcPr/>
                </a:tc>
                <a:tc>
                  <a:txBody>
                    <a:bodyPr/>
                    <a:lstStyle/>
                    <a:p>
                      <a:pPr algn="ctr"/>
                      <a:r>
                        <a:rPr lang="pl-PL" sz="3600" dirty="0" smtClean="0"/>
                        <a:t>22%</a:t>
                      </a:r>
                      <a:endParaRPr lang="pl-PL" sz="3600" dirty="0"/>
                    </a:p>
                  </a:txBody>
                  <a:tcPr/>
                </a:tc>
                <a:tc>
                  <a:txBody>
                    <a:bodyPr/>
                    <a:lstStyle/>
                    <a:p>
                      <a:pPr algn="ctr"/>
                      <a:r>
                        <a:rPr lang="pl-PL" sz="3600" dirty="0" smtClean="0"/>
                        <a:t>18%</a:t>
                      </a:r>
                      <a:endParaRPr lang="pl-PL" sz="3600" dirty="0"/>
                    </a:p>
                  </a:txBody>
                  <a:tcPr/>
                </a:tc>
              </a:tr>
              <a:tr h="942962">
                <a:tc>
                  <a:txBody>
                    <a:bodyPr/>
                    <a:lstStyle/>
                    <a:p>
                      <a:r>
                        <a:rPr lang="pl-PL" dirty="0" smtClean="0"/>
                        <a:t>Województwo podlaskie</a:t>
                      </a:r>
                      <a:endParaRPr lang="pl-PL" dirty="0"/>
                    </a:p>
                  </a:txBody>
                  <a:tcPr/>
                </a:tc>
                <a:tc>
                  <a:txBody>
                    <a:bodyPr/>
                    <a:lstStyle/>
                    <a:p>
                      <a:pPr algn="ctr"/>
                      <a:r>
                        <a:rPr lang="pl-PL" sz="3600" dirty="0" smtClean="0"/>
                        <a:t>73%</a:t>
                      </a:r>
                      <a:endParaRPr lang="pl-PL" sz="3600" dirty="0"/>
                    </a:p>
                  </a:txBody>
                  <a:tcPr/>
                </a:tc>
                <a:tc>
                  <a:txBody>
                    <a:bodyPr/>
                    <a:lstStyle/>
                    <a:p>
                      <a:pPr algn="ctr"/>
                      <a:r>
                        <a:rPr lang="pl-PL" sz="3600" dirty="0" smtClean="0"/>
                        <a:t>73%</a:t>
                      </a:r>
                      <a:endParaRPr lang="pl-PL" sz="3600" dirty="0"/>
                    </a:p>
                  </a:txBody>
                  <a:tcPr/>
                </a:tc>
                <a:tc>
                  <a:txBody>
                    <a:bodyPr/>
                    <a:lstStyle/>
                    <a:p>
                      <a:pPr algn="ctr"/>
                      <a:r>
                        <a:rPr lang="pl-PL" sz="3600" dirty="0" smtClean="0"/>
                        <a:t>32%</a:t>
                      </a:r>
                      <a:endParaRPr lang="pl-PL" sz="3600" dirty="0"/>
                    </a:p>
                  </a:txBody>
                  <a:tcPr/>
                </a:tc>
                <a:tc>
                  <a:txBody>
                    <a:bodyPr/>
                    <a:lstStyle/>
                    <a:p>
                      <a:pPr algn="ctr"/>
                      <a:r>
                        <a:rPr lang="pl-PL" sz="3600" dirty="0" smtClean="0"/>
                        <a:t>22%</a:t>
                      </a:r>
                      <a:endParaRPr lang="pl-PL" sz="3600" dirty="0"/>
                    </a:p>
                  </a:txBody>
                  <a:tcPr/>
                </a:tc>
                <a:tc>
                  <a:txBody>
                    <a:bodyPr/>
                    <a:lstStyle/>
                    <a:p>
                      <a:pPr algn="ctr"/>
                      <a:r>
                        <a:rPr lang="pl-PL" sz="3600" dirty="0" smtClean="0"/>
                        <a:t>18%</a:t>
                      </a:r>
                      <a:endParaRPr lang="pl-PL" sz="3600" dirty="0"/>
                    </a:p>
                  </a:txBody>
                  <a:tcPr/>
                </a:tc>
              </a:tr>
            </a:tbl>
          </a:graphicData>
        </a:graphic>
      </p:graphicFrame>
      <p:sp>
        <p:nvSpPr>
          <p:cNvPr id="1333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1242D7C-80C0-445A-A54F-1CB3E19C7B33}" type="slidenum">
              <a:rPr lang="pl-PL" smtClean="0"/>
              <a:pPr fontAlgn="base">
                <a:spcBef>
                  <a:spcPct val="0"/>
                </a:spcBef>
                <a:spcAft>
                  <a:spcPct val="0"/>
                </a:spcAft>
              </a:pPr>
              <a:t>27</a:t>
            </a:fld>
            <a:endParaRPr lang="pl-PL"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634082"/>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457200" y="1124744"/>
            <a:ext cx="8229600" cy="5001419"/>
          </a:xfrm>
        </p:spPr>
        <p:txBody>
          <a:bodyPr/>
          <a:lstStyle/>
          <a:p>
            <a:r>
              <a:rPr lang="pl-PL" sz="1600" dirty="0" smtClean="0"/>
              <a:t>Egzamin maturalny z matematyki na poziomie podstawowym potwierdził, że zadania </a:t>
            </a:r>
            <a:r>
              <a:rPr lang="pl-PL" sz="1600" dirty="0" smtClean="0">
                <a:solidFill>
                  <a:srgbClr val="00B050"/>
                </a:solidFill>
              </a:rPr>
              <a:t>sprawdzające pojedyncze, nieskomplikowane, umiejętności </a:t>
            </a:r>
            <a:r>
              <a:rPr lang="pl-PL" sz="1600" dirty="0" smtClean="0"/>
              <a:t>na ogół nie sprawiają trudności absolwentom liceów i techników. </a:t>
            </a:r>
          </a:p>
          <a:p>
            <a:r>
              <a:rPr lang="pl-PL" sz="1600" dirty="0" smtClean="0"/>
              <a:t>W tym roku </a:t>
            </a:r>
            <a:r>
              <a:rPr lang="pl-PL" sz="1600" dirty="0" smtClean="0">
                <a:solidFill>
                  <a:srgbClr val="00B050"/>
                </a:solidFill>
              </a:rPr>
              <a:t>najlepsze wyniki zdający uzyskali za zadania geometryczne</a:t>
            </a:r>
            <a:r>
              <a:rPr lang="pl-PL" sz="1600" dirty="0" smtClean="0"/>
              <a:t>. W województwie podlaskim (podobnie jak w kraju) 89% zdających poprawnie zastosowało zależność między kątem środkowym i kątem wpisanym, przy czym dodać należy, że w zadaniu trzeba było też wykazać się znajomością własności kątów wierzchołkowych i znajomością sumy miar kątów </a:t>
            </a:r>
            <a:r>
              <a:rPr lang="pl-PL" sz="1600" dirty="0" smtClean="0"/>
              <a:t/>
            </a:r>
            <a:br>
              <a:rPr lang="pl-PL" sz="1600" dirty="0" smtClean="0"/>
            </a:br>
            <a:r>
              <a:rPr lang="pl-PL" sz="1600" dirty="0" smtClean="0"/>
              <a:t>w </a:t>
            </a:r>
            <a:r>
              <a:rPr lang="pl-PL" sz="1600" dirty="0" smtClean="0"/>
              <a:t>trójkącie. </a:t>
            </a:r>
          </a:p>
          <a:p>
            <a:r>
              <a:rPr lang="pl-PL" sz="1600" dirty="0" smtClean="0"/>
              <a:t>Wysoki odsetek maturzystów (88%) potrafi wykorzystać fakt, że współrzędne środka odcinka są średnimi arytmetycznymi odpowiednich współrzędnych końców odcinka. </a:t>
            </a:r>
          </a:p>
          <a:p>
            <a:r>
              <a:rPr lang="pl-PL" sz="1600" dirty="0" smtClean="0"/>
              <a:t>Ustalenie miar długości odcinków w figurach podobnych, zwłaszcza, jeśli rozważana sytuacja przedstawiona jest na rysunku, również nie stanowi problemu dla zdecydowanej większości zdających.</a:t>
            </a:r>
          </a:p>
          <a:p>
            <a:r>
              <a:rPr lang="pl-PL" sz="1600" dirty="0" smtClean="0"/>
              <a:t>Wysoki odsetek zdających, którzy poprawnie wyznaczyli wartość funkcji sinus przy danym tangensie tego samego kąta, a także tych, którzy poprawnie odczytali z rysunku zbiór wartości funkcji, potwierdzają, że rozwiązanie zadania w przypadku, gdy możliwe jest wykorzystanie graficznej interpretacji pojęć, najczęściej kończy się sukcesem. </a:t>
            </a:r>
            <a:endParaRPr lang="pl-PL" sz="1600"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28</a:t>
            </a:fld>
            <a:endParaRPr lang="pl-PL"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634082"/>
          </a:xfrm>
        </p:spPr>
        <p:txBody>
          <a:bodyPr/>
          <a:lstStyle/>
          <a:p>
            <a:endParaRPr lang="pl-PL" dirty="0"/>
          </a:p>
        </p:txBody>
      </p:sp>
      <p:sp>
        <p:nvSpPr>
          <p:cNvPr id="3" name="Symbol zastępczy zawartości 2"/>
          <p:cNvSpPr>
            <a:spLocks noGrp="1"/>
          </p:cNvSpPr>
          <p:nvPr>
            <p:ph idx="1"/>
          </p:nvPr>
        </p:nvSpPr>
        <p:spPr>
          <a:xfrm>
            <a:off x="457200" y="980728"/>
            <a:ext cx="8229600" cy="5145435"/>
          </a:xfrm>
        </p:spPr>
        <p:txBody>
          <a:bodyPr/>
          <a:lstStyle/>
          <a:p>
            <a:r>
              <a:rPr lang="pl-PL" sz="1600" dirty="0" smtClean="0">
                <a:solidFill>
                  <a:srgbClr val="00B050"/>
                </a:solidFill>
              </a:rPr>
              <a:t>Na poziomie rozszerzonym </a:t>
            </a:r>
            <a:r>
              <a:rPr lang="pl-PL" sz="1600" dirty="0" smtClean="0"/>
              <a:t>szczególnie dobre rezultaty zdający uzyskali w zadaniach, wymagających </a:t>
            </a:r>
            <a:r>
              <a:rPr lang="pl-PL" sz="1600" dirty="0" smtClean="0">
                <a:solidFill>
                  <a:srgbClr val="00B050"/>
                </a:solidFill>
              </a:rPr>
              <a:t>jedynie zastosowania wzorów</a:t>
            </a:r>
            <a:r>
              <a:rPr lang="pl-PL" sz="1600" dirty="0" smtClean="0"/>
              <a:t>, co potwierdzili w sytuacjach, sprawdzających znajomość wzorów skróconego mnożenia i na funkcję pochodną. </a:t>
            </a:r>
          </a:p>
          <a:p>
            <a:r>
              <a:rPr lang="pl-PL" sz="1600" dirty="0" smtClean="0"/>
              <a:t>Tegoroczny egzamin maturalny z matematyki na poziomie rozszerzonym ujawnił, że poważny </a:t>
            </a:r>
          </a:p>
          <a:p>
            <a:pPr>
              <a:buNone/>
            </a:pPr>
            <a:r>
              <a:rPr lang="pl-PL" sz="1600" dirty="0" smtClean="0"/>
              <a:t>        </a:t>
            </a:r>
            <a:r>
              <a:rPr lang="pl-PL" sz="1600" dirty="0" smtClean="0">
                <a:solidFill>
                  <a:srgbClr val="FF0000"/>
                </a:solidFill>
              </a:rPr>
              <a:t>problem stanowi opanowanie przez absolwentów liceów i techników umiejętności z zakresu geometrii na płaszczyźnie kartezjańskiej. </a:t>
            </a:r>
          </a:p>
          <a:p>
            <a:r>
              <a:rPr lang="pl-PL" sz="1600" dirty="0" smtClean="0"/>
              <a:t>Choć pojedyncze umiejętności wydają się być dobrze opanowane przez maturzystów, to rozwiązanie zadania sprawdzającego te same umiejętności, ale w połączeniu z koniecznością przeprowadzenia </a:t>
            </a:r>
            <a:r>
              <a:rPr lang="pl-PL" sz="1600" dirty="0" smtClean="0">
                <a:solidFill>
                  <a:srgbClr val="FF0000"/>
                </a:solidFill>
              </a:rPr>
              <a:t>kilkuetapowego rozumowania </a:t>
            </a:r>
            <a:r>
              <a:rPr lang="pl-PL" sz="1600" dirty="0" smtClean="0"/>
              <a:t>i wykorzystania konkretnych własności rozważanych figur geometrycznych jest niemożliwe do zrealizowania w przypadku zdecydowanej większości zdających maturę. </a:t>
            </a:r>
          </a:p>
          <a:p>
            <a:r>
              <a:rPr lang="pl-PL" sz="1600" dirty="0" smtClean="0"/>
              <a:t>Jest to szczególnie niepokojące w sytuacji, gdy na poziomie rozszerzonym najtrudniejszym zadaniem okazuje się takie, które wymaga zastosowania wyłącznie umiejętności, przypisanych w podstawie programowej do poziomu podstawowego i zaplanowania kolejnych kroków poszukiwania rozwiązania. Warto podkreślić, że konieczne w tym zadaniu do wykonania rachunki wymagały jedynie operacji na liczbach całkowitych bądź na ułamkach o jednocyfrowym mianowniku. </a:t>
            </a:r>
            <a:endParaRPr lang="pl-PL" sz="1600"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29</a:t>
            </a:fld>
            <a:endParaRPr lang="pl-PL"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346050"/>
          </a:xfrm>
        </p:spPr>
        <p:txBody>
          <a:bodyPr/>
          <a:lstStyle/>
          <a:p>
            <a:endParaRPr lang="pl-PL" dirty="0"/>
          </a:p>
        </p:txBody>
      </p:sp>
      <p:sp>
        <p:nvSpPr>
          <p:cNvPr id="3" name="Symbol zastępczy zawartości 2"/>
          <p:cNvSpPr>
            <a:spLocks noGrp="1"/>
          </p:cNvSpPr>
          <p:nvPr>
            <p:ph idx="1"/>
          </p:nvPr>
        </p:nvSpPr>
        <p:spPr>
          <a:xfrm>
            <a:off x="457200" y="836712"/>
            <a:ext cx="8229600" cy="5289451"/>
          </a:xfrm>
        </p:spPr>
        <p:txBody>
          <a:bodyPr/>
          <a:lstStyle/>
          <a:p>
            <a:pPr algn="just"/>
            <a:r>
              <a:rPr lang="pl-PL" sz="1800" dirty="0" smtClean="0"/>
              <a:t>Analiza rozwiązań, przedstawionych w pracach maturalnych z matematyki, pozwala zauważyć także, że często </a:t>
            </a:r>
            <a:r>
              <a:rPr lang="pl-PL" sz="1800" b="1" dirty="0" smtClean="0">
                <a:solidFill>
                  <a:srgbClr val="FF0000"/>
                </a:solidFill>
              </a:rPr>
              <a:t>zdający stosują skomplikowane narzędzia w prostych sytuacjach, poszukują odpowiedzi według ściśle wyuczonego algorytmu, nie zważając na to, że rozwiązanie można znaleźć, o wiele łatwiej i szybciej, jeśli wykorzysta się własności konkretnych obiektów </a:t>
            </a:r>
            <a:r>
              <a:rPr lang="pl-PL" sz="1800" dirty="0" smtClean="0"/>
              <a:t>matematycznych, na przykład poszukiwanie pierwiastków trójmianu kwadratowego, niezależnie od postaci tego trójmianu, odbywa się z użyciem wyróżnika (liczenie delty), a pozbywanie się mianownika w przypadku nierówności realizowane jest przez mnożenie przez kwadrat wyrażenia z mianownika, nawet w sytuacji, gdy mianownik jest zawsze dodatni. W przypadku zadań geometrycznych zdający często stosują czasochłonne algorytmy i nie mają nawyku poszukiwania takich metod rozwiązania, które pozwalają na znalezienie odpowiedzi w krótkim czasie. Wielu przyszłych maturzystów traktuje matematykę jak zestaw gotowych algorytmów i procedur, których zastosowanie pozwala poprawnie rozwiązać zadania i w konsekwencji zdać egzamin. Stosowanie wyuczonych algorytmów w dążeniu do pozytywnego </a:t>
            </a:r>
          </a:p>
          <a:p>
            <a:pPr algn="just">
              <a:buNone/>
            </a:pPr>
            <a:r>
              <a:rPr lang="pl-PL" sz="1800" dirty="0" smtClean="0"/>
              <a:t>        wyniku egzaminu nie zawsze oznacza dobór trafnych metod do poszukiwania odpowiedzi na  postawione pytania.</a:t>
            </a:r>
            <a:endParaRPr lang="pl-PL" sz="1800"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30</a:t>
            </a:fld>
            <a:endParaRPr lang="pl-P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346050"/>
          </a:xfrm>
        </p:spPr>
        <p:txBody>
          <a:bodyPr/>
          <a:lstStyle/>
          <a:p>
            <a:endParaRPr lang="pl-PL" dirty="0"/>
          </a:p>
        </p:txBody>
      </p:sp>
      <p:sp>
        <p:nvSpPr>
          <p:cNvPr id="3" name="Symbol zastępczy zawartości 2"/>
          <p:cNvSpPr>
            <a:spLocks noGrp="1"/>
          </p:cNvSpPr>
          <p:nvPr>
            <p:ph idx="1"/>
          </p:nvPr>
        </p:nvSpPr>
        <p:spPr>
          <a:xfrm>
            <a:off x="457200" y="620688"/>
            <a:ext cx="8229600" cy="5505475"/>
          </a:xfrm>
        </p:spPr>
        <p:txBody>
          <a:bodyPr/>
          <a:lstStyle/>
          <a:p>
            <a:r>
              <a:rPr lang="pl-PL" sz="1600" dirty="0" smtClean="0"/>
              <a:t>Warto jednak, tam gdzie to możliwe</a:t>
            </a:r>
            <a:r>
              <a:rPr lang="pl-PL" sz="1600" dirty="0" smtClean="0">
                <a:solidFill>
                  <a:srgbClr val="FF0000"/>
                </a:solidFill>
              </a:rPr>
              <a:t>, </a:t>
            </a:r>
            <a:r>
              <a:rPr lang="pl-PL" sz="1600" b="1" dirty="0" smtClean="0">
                <a:solidFill>
                  <a:srgbClr val="FF0000"/>
                </a:solidFill>
              </a:rPr>
              <a:t>odchodzić w procesie nauczania od stosowania wyłącznie popularnych algorytmów i pokazywać przyszłym maturzystom alternatywne ujęcia zagadnienia</a:t>
            </a:r>
            <a:r>
              <a:rPr lang="pl-PL" sz="1600" dirty="0" smtClean="0"/>
              <a:t>, pozwalające na szybsze rozwiązanie problemu.</a:t>
            </a:r>
          </a:p>
          <a:p>
            <a:r>
              <a:rPr lang="pl-PL" sz="1600" dirty="0" smtClean="0"/>
              <a:t>Do zadań, które sprawiają maturzystom najwięcej trudności, należą te wymagające </a:t>
            </a:r>
            <a:r>
              <a:rPr lang="pl-PL" sz="1600" b="1" dirty="0" smtClean="0">
                <a:solidFill>
                  <a:srgbClr val="FF0000"/>
                </a:solidFill>
              </a:rPr>
              <a:t>uzasadnienia prawdziwości twierdzenia lub własności obiektów matematycznych, szczególnie z zakresu algebry. </a:t>
            </a:r>
            <a:endParaRPr lang="pl-PL" sz="1600" dirty="0" smtClean="0">
              <a:solidFill>
                <a:srgbClr val="FF0000"/>
              </a:solidFill>
            </a:endParaRPr>
          </a:p>
          <a:p>
            <a:r>
              <a:rPr lang="pl-PL" sz="1600" dirty="0" smtClean="0"/>
              <a:t>Zadania ze sformułowaniem „uzasadnij, że” są bardzo często pomijane. </a:t>
            </a:r>
          </a:p>
          <a:p>
            <a:pPr>
              <a:buNone/>
            </a:pPr>
            <a:r>
              <a:rPr lang="pl-PL" sz="1600" dirty="0" smtClean="0"/>
              <a:t>       W przypadku podejmowania próby rozwiązania typowym błędem jest ograniczenie się do sprawdzenia prawdziwości wzoru lub tezy twierdzenia jedynie w konkretnym przypadku. Innym łatwym do zaobserwowania nawykiem jest pomijanie istotnej części rozumowania lub zapisywanie sformułowania w stylu „oczywiste jest...” bez jakichkolwiek komentarzy w kluczowych miejscach przedstawianego uzasadnienia. Zdający powinni mieć świadomość, że stosowanie wyżej wspomnianych zabiegów nie przyczyni się do poprawienia wyniku egzaminu.</a:t>
            </a:r>
          </a:p>
          <a:p>
            <a:r>
              <a:rPr lang="pl-PL" sz="1600" dirty="0" smtClean="0"/>
              <a:t>Tegoroczny egzamin maturalny z matematyki pozwolił zaobserwować niepokojącą sytuację. </a:t>
            </a:r>
          </a:p>
          <a:p>
            <a:pPr>
              <a:buNone/>
            </a:pPr>
            <a:r>
              <a:rPr lang="pl-PL" sz="1600" b="1" dirty="0" smtClean="0"/>
              <a:t>        Stosunkowo często dało się zauważyć niższy wynik za rozwiązanie problemów typowych niż w przypadku zadań, wymagających opanowania złożonych umiejętności – u tego samego zdającego. </a:t>
            </a:r>
            <a:endParaRPr lang="pl-PL" sz="1600" dirty="0" smtClean="0"/>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31</a:t>
            </a:fld>
            <a:endParaRPr lang="pl-PL"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634082"/>
          </a:xfrm>
        </p:spPr>
        <p:txBody>
          <a:bodyPr/>
          <a:lstStyle/>
          <a:p>
            <a:endParaRPr lang="pl-PL" dirty="0"/>
          </a:p>
        </p:txBody>
      </p:sp>
      <p:sp>
        <p:nvSpPr>
          <p:cNvPr id="3" name="Symbol zastępczy zawartości 2"/>
          <p:cNvSpPr>
            <a:spLocks noGrp="1"/>
          </p:cNvSpPr>
          <p:nvPr>
            <p:ph idx="1"/>
          </p:nvPr>
        </p:nvSpPr>
        <p:spPr>
          <a:xfrm>
            <a:off x="457200" y="1412776"/>
            <a:ext cx="8229600" cy="4713387"/>
          </a:xfrm>
        </p:spPr>
        <p:txBody>
          <a:bodyPr/>
          <a:lstStyle/>
          <a:p>
            <a:r>
              <a:rPr lang="pl-PL" sz="1800" b="1" dirty="0" smtClean="0"/>
              <a:t>Geometria na płaszczyźnie kartezjańskiej nie może być przez uczniów sprowadzona jedynie do zestawu wzorów.</a:t>
            </a:r>
            <a:r>
              <a:rPr lang="pl-PL" sz="1800" dirty="0" smtClean="0"/>
              <a:t> </a:t>
            </a:r>
            <a:r>
              <a:rPr lang="pl-PL" sz="1800" b="1" dirty="0" smtClean="0"/>
              <a:t>Ważne jest, by maturzyści mieli okazję połączyć własności figur geometrycznych z zależnościami, wynikającymi z położenia figury w układzie współrzędnych. Warto zachęcać uczniów do </a:t>
            </a:r>
            <a:r>
              <a:rPr lang="pl-PL" sz="1800" b="1" dirty="0" err="1" smtClean="0"/>
              <a:t>rozwiazywania</a:t>
            </a:r>
            <a:r>
              <a:rPr lang="pl-PL" sz="1800" b="1" dirty="0" smtClean="0"/>
              <a:t> tych samych problemów w geometrii metodami osadzonymi w tradycyjnej geometrii euklidesowej, jak i na płaszczyźnie kartezjańskiej</a:t>
            </a:r>
            <a:r>
              <a:rPr lang="pl-PL" sz="1800" dirty="0" smtClean="0"/>
              <a:t>, by eliminować powstawanie sztucznej bariery, która utrudnia maturzystom opracowanie strategii, wymagającej opisania własności figur geometrycznych z wykorzystaniem współrzędnych punktów i równań, odpowiadających obiektom osadzonym w układzie współrzędnych.</a:t>
            </a:r>
            <a:endParaRPr lang="pl-PL" sz="1800"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32</a:t>
            </a:fld>
            <a:endParaRPr lang="pl-PL"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202034"/>
          </a:xfrm>
        </p:spPr>
        <p:txBody>
          <a:bodyPr/>
          <a:lstStyle/>
          <a:p>
            <a:endParaRPr lang="pl-PL" dirty="0"/>
          </a:p>
        </p:txBody>
      </p:sp>
      <p:sp>
        <p:nvSpPr>
          <p:cNvPr id="3" name="Symbol zastępczy zawartości 2"/>
          <p:cNvSpPr>
            <a:spLocks noGrp="1"/>
          </p:cNvSpPr>
          <p:nvPr>
            <p:ph idx="1"/>
          </p:nvPr>
        </p:nvSpPr>
        <p:spPr>
          <a:xfrm>
            <a:off x="539552" y="692696"/>
            <a:ext cx="8229600" cy="4525963"/>
          </a:xfrm>
        </p:spPr>
        <p:txBody>
          <a:bodyPr/>
          <a:lstStyle/>
          <a:p>
            <a:pPr algn="just"/>
            <a:r>
              <a:rPr lang="pl-PL" sz="1800" dirty="0" smtClean="0"/>
              <a:t>Zadania, dotykające elementarnych zagadnień, dla części maturzystów stanowiły punkt wyjścia do komplikowania typowych problemów i wyszukiwania na siłę pułapek, które w rzeczywistości nie występowały. Na przykład zdarzały się prace maturzystów, niemogących zadowolić się rozwiązaniem prostej nierówności trygonometrycznej i prezentujących w zamian nietypowe metody rozwiązań, które wręcz nie mogły doprowadzić do znalezienia właściwej odpowiedzi w typowym zadaniu. </a:t>
            </a:r>
            <a:r>
              <a:rPr lang="pl-PL" sz="1800" b="1" dirty="0" smtClean="0">
                <a:solidFill>
                  <a:srgbClr val="FF0000"/>
                </a:solidFill>
              </a:rPr>
              <a:t>W trakcie nauki, także w ramach przygotowania do matury, należy pamiętać, że podstawą sukcesu jest dobre opanowanie umiejętności elementarnych. Skupianie się wyłącznie na poszukiwaniu rozwiązań zagadnień nietypowych może przyczynić się w efekcie do uzyskania rezultatów poniżej potencjalnych możliwości</a:t>
            </a:r>
            <a:r>
              <a:rPr lang="pl-PL" sz="1800" dirty="0" smtClean="0">
                <a:solidFill>
                  <a:srgbClr val="FF0000"/>
                </a:solidFill>
              </a:rPr>
              <a:t>. </a:t>
            </a:r>
            <a:r>
              <a:rPr lang="pl-PL" sz="1800" dirty="0" smtClean="0"/>
              <a:t> </a:t>
            </a:r>
          </a:p>
          <a:p>
            <a:pPr algn="just"/>
            <a:r>
              <a:rPr lang="pl-PL" sz="1800" dirty="0" smtClean="0"/>
              <a:t>Chętnie, i na ogół poprawnie, rozwiązywane były przez </a:t>
            </a:r>
            <a:r>
              <a:rPr lang="pl-PL" sz="1800" b="1" dirty="0" smtClean="0">
                <a:solidFill>
                  <a:srgbClr val="00B050"/>
                </a:solidFill>
              </a:rPr>
              <a:t>maturzystów zadania, </a:t>
            </a:r>
            <a:r>
              <a:rPr lang="pl-PL" sz="1800" b="1" dirty="0" smtClean="0">
                <a:solidFill>
                  <a:srgbClr val="00B050"/>
                </a:solidFill>
              </a:rPr>
              <a:t/>
            </a:r>
            <a:br>
              <a:rPr lang="pl-PL" sz="1800" b="1" dirty="0" smtClean="0">
                <a:solidFill>
                  <a:srgbClr val="00B050"/>
                </a:solidFill>
              </a:rPr>
            </a:br>
            <a:r>
              <a:rPr lang="pl-PL" sz="1800" b="1" dirty="0" smtClean="0">
                <a:solidFill>
                  <a:srgbClr val="00B050"/>
                </a:solidFill>
              </a:rPr>
              <a:t>w </a:t>
            </a:r>
            <a:r>
              <a:rPr lang="pl-PL" sz="1800" b="1" dirty="0" smtClean="0">
                <a:solidFill>
                  <a:srgbClr val="00B050"/>
                </a:solidFill>
              </a:rPr>
              <a:t>których zamieszczono rysunek oraz takie, w których sporządzenie rysunku ułatwiało rozwiązanie</a:t>
            </a:r>
            <a:r>
              <a:rPr lang="pl-PL" sz="1800" dirty="0" smtClean="0"/>
              <a:t>. Trzeba zaznaczyć, że do </a:t>
            </a:r>
            <a:r>
              <a:rPr lang="pl-PL" sz="1800" b="1" dirty="0" smtClean="0">
                <a:solidFill>
                  <a:srgbClr val="00B050"/>
                </a:solidFill>
              </a:rPr>
              <a:t>zadań z dobrym wynikiem należały też takie, które wymagały przeprowadzenia krótkiego rozumowania lub połączenia kilku własności obiektów </a:t>
            </a:r>
            <a:r>
              <a:rPr lang="pl-PL" sz="1800" dirty="0" smtClean="0"/>
              <a:t>matematycznych. </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33</a:t>
            </a:fld>
            <a:endParaRPr lang="pl-PL"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490066"/>
          </a:xfrm>
        </p:spPr>
        <p:txBody>
          <a:bodyPr/>
          <a:lstStyle/>
          <a:p>
            <a:endParaRPr lang="pl-PL" dirty="0"/>
          </a:p>
        </p:txBody>
      </p:sp>
      <p:sp>
        <p:nvSpPr>
          <p:cNvPr id="3" name="Symbol zastępczy zawartości 2"/>
          <p:cNvSpPr>
            <a:spLocks noGrp="1"/>
          </p:cNvSpPr>
          <p:nvPr>
            <p:ph idx="1"/>
          </p:nvPr>
        </p:nvSpPr>
        <p:spPr>
          <a:xfrm>
            <a:off x="457200" y="980728"/>
            <a:ext cx="8229600" cy="5145435"/>
          </a:xfrm>
        </p:spPr>
        <p:txBody>
          <a:bodyPr/>
          <a:lstStyle/>
          <a:p>
            <a:r>
              <a:rPr lang="pl-PL" b="1" dirty="0" smtClean="0"/>
              <a:t>Daje się jednak zauważyć, że te same osoby, który uzyskują dobry wynik na maturze z poziomu podstawowego, nie potrafią rozwiązać większości zadań z poziomu rozszerzonego</a:t>
            </a:r>
            <a:r>
              <a:rPr lang="pl-PL" dirty="0" smtClean="0"/>
              <a:t>. </a:t>
            </a:r>
          </a:p>
          <a:p>
            <a:r>
              <a:rPr lang="pl-PL" dirty="0" smtClean="0">
                <a:solidFill>
                  <a:srgbClr val="FF0000"/>
                </a:solidFill>
              </a:rPr>
              <a:t>W procesie </a:t>
            </a:r>
            <a:r>
              <a:rPr lang="pl-PL" dirty="0" err="1" smtClean="0">
                <a:solidFill>
                  <a:srgbClr val="FF0000"/>
                </a:solidFill>
              </a:rPr>
              <a:t>edukacji</a:t>
            </a:r>
            <a:r>
              <a:rPr lang="pl-PL" dirty="0" smtClean="0">
                <a:solidFill>
                  <a:srgbClr val="FF0000"/>
                </a:solidFill>
              </a:rPr>
              <a:t> ważne jest, by kształceniu umiejętności z poziomu rozszerzonego nadać równorzędne znaczenie jak utrwalaniu umiejętności z poziomu podstawowego</a:t>
            </a:r>
            <a:r>
              <a:rPr lang="pl-PL" dirty="0" smtClean="0"/>
              <a:t>.</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34</a:t>
            </a:fld>
            <a:endParaRPr lang="pl-PL"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692696"/>
            <a:ext cx="8229600" cy="4752528"/>
          </a:xfrm>
        </p:spPr>
        <p:txBody>
          <a:bodyPr/>
          <a:lstStyle/>
          <a:p>
            <a:r>
              <a:rPr lang="pl-PL" sz="4000" dirty="0" smtClean="0">
                <a:solidFill>
                  <a:srgbClr val="FF0000"/>
                </a:solidFill>
              </a:rPr>
              <a:t/>
            </a:r>
            <a:br>
              <a:rPr lang="pl-PL" sz="4000" dirty="0" smtClean="0">
                <a:solidFill>
                  <a:srgbClr val="FF0000"/>
                </a:solidFill>
              </a:rPr>
            </a:br>
            <a:r>
              <a:rPr lang="pl-PL" sz="4000" dirty="0" smtClean="0"/>
              <a:t>6.      </a:t>
            </a:r>
            <a:r>
              <a:rPr lang="pl-PL" dirty="0" smtClean="0">
                <a:solidFill>
                  <a:srgbClr val="FF0000"/>
                </a:solidFill>
              </a:rPr>
              <a:t>Rozwijanie </a:t>
            </a:r>
            <a:r>
              <a:rPr lang="pl-PL" dirty="0" smtClean="0">
                <a:solidFill>
                  <a:srgbClr val="FF0000"/>
                </a:solidFill>
              </a:rPr>
              <a:t>kompetencji matematycznych  </a:t>
            </a:r>
            <a:r>
              <a:rPr lang="pl-PL" dirty="0" smtClean="0">
                <a:solidFill>
                  <a:srgbClr val="FF0000"/>
                </a:solidFill>
              </a:rPr>
              <a:t>na podstawie badań; przykłady dobrych praktyk  </a:t>
            </a:r>
            <a:r>
              <a:rPr lang="pl-PL" dirty="0" smtClean="0"/>
              <a:t/>
            </a:r>
            <a:br>
              <a:rPr lang="pl-PL" dirty="0" smtClean="0"/>
            </a:br>
            <a:r>
              <a:rPr lang="pl-PL" sz="9600" dirty="0" smtClean="0"/>
              <a:t>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35</a:t>
            </a:fld>
            <a:endParaRPr lang="pl-P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620688"/>
            <a:ext cx="8229600" cy="4752528"/>
          </a:xfrm>
        </p:spPr>
        <p:txBody>
          <a:bodyPr/>
          <a:lstStyle/>
          <a:p>
            <a:pPr algn="l"/>
            <a:r>
              <a:rPr lang="pl-PL" sz="4000" dirty="0" smtClean="0">
                <a:solidFill>
                  <a:srgbClr val="FF0000"/>
                </a:solidFill>
              </a:rPr>
              <a:t/>
            </a:r>
            <a:br>
              <a:rPr lang="pl-PL" sz="4000" dirty="0" smtClean="0">
                <a:solidFill>
                  <a:srgbClr val="FF0000"/>
                </a:solidFill>
              </a:rPr>
            </a:br>
            <a:r>
              <a:rPr lang="pl-PL" sz="4000" dirty="0" smtClean="0">
                <a:solidFill>
                  <a:srgbClr val="FF0000"/>
                </a:solidFill>
              </a:rPr>
              <a:t>           Realizacja zaleceń do podstawy         </a:t>
            </a:r>
            <a:br>
              <a:rPr lang="pl-PL" sz="4000" dirty="0" smtClean="0">
                <a:solidFill>
                  <a:srgbClr val="FF0000"/>
                </a:solidFill>
              </a:rPr>
            </a:br>
            <a:r>
              <a:rPr lang="pl-PL" sz="4000" dirty="0" smtClean="0">
                <a:solidFill>
                  <a:srgbClr val="FF0000"/>
                </a:solidFill>
              </a:rPr>
              <a:t>                     programowej</a:t>
            </a:r>
            <a:r>
              <a:rPr lang="pl-PL" dirty="0" smtClean="0">
                <a:solidFill>
                  <a:srgbClr val="FF0000"/>
                </a:solidFill>
              </a:rPr>
              <a:t/>
            </a:r>
            <a:br>
              <a:rPr lang="pl-PL" dirty="0" smtClean="0">
                <a:solidFill>
                  <a:srgbClr val="FF0000"/>
                </a:solidFill>
              </a:rPr>
            </a:br>
            <a:r>
              <a:rPr lang="pl-PL" sz="2000" dirty="0" smtClean="0"/>
              <a:t>1</a:t>
            </a:r>
            <a:r>
              <a:rPr lang="pl-PL" sz="1200" dirty="0" smtClean="0"/>
              <a:t>. </a:t>
            </a:r>
            <a:r>
              <a:rPr lang="pl-PL" sz="2000" dirty="0" smtClean="0"/>
              <a:t>Informacja o wynikach monitorowania realizacji podstawy programowej – raport ORE</a:t>
            </a:r>
            <a:r>
              <a:rPr lang="pl-PL" sz="2000" dirty="0" smtClean="0">
                <a:solidFill>
                  <a:srgbClr val="FF0000"/>
                </a:solidFill>
              </a:rPr>
              <a:t/>
            </a:r>
            <a:br>
              <a:rPr lang="pl-PL" sz="2000" dirty="0" smtClean="0">
                <a:solidFill>
                  <a:srgbClr val="FF0000"/>
                </a:solidFill>
              </a:rPr>
            </a:br>
            <a:r>
              <a:rPr lang="pl-PL" sz="2000" dirty="0" smtClean="0"/>
              <a:t>2. "Szkoła samodzielnego myślenia", "Nauczanie matematyki w gimnazjum"- Pracownia Matematyków IBE </a:t>
            </a:r>
            <a:br>
              <a:rPr lang="pl-PL" sz="2000" dirty="0" smtClean="0"/>
            </a:br>
            <a:r>
              <a:rPr lang="pl-PL" sz="2000" dirty="0" smtClean="0"/>
              <a:t>3. "Badanie potrzeb nauczycieli edukacji wczesnoszkolnej i matematyki w zakresie rozwoju zawodowego".  Pracownia  Matematyków IBE </a:t>
            </a:r>
            <a:br>
              <a:rPr lang="pl-PL" sz="2000" dirty="0" smtClean="0"/>
            </a:br>
            <a:r>
              <a:rPr lang="pl-PL" sz="2000" dirty="0" smtClean="0"/>
              <a:t>4. „Raport o stanie edukacji 2013” IBE </a:t>
            </a:r>
            <a:br>
              <a:rPr lang="pl-PL" sz="2000" dirty="0" smtClean="0"/>
            </a:br>
            <a:r>
              <a:rPr lang="pl-PL" sz="2000" dirty="0" smtClean="0"/>
              <a:t>5. „Nauczanie matematyki w gimnazjum. Raport” IBE 2013 </a:t>
            </a:r>
            <a:br>
              <a:rPr lang="pl-PL" sz="2000" dirty="0" smtClean="0"/>
            </a:br>
            <a:r>
              <a:rPr lang="pl-PL" sz="2000" dirty="0" smtClean="0"/>
              <a:t>6. „Nauczyciele matematyki w Polsce” - raport z badania </a:t>
            </a:r>
            <a:r>
              <a:rPr lang="pl-PL" sz="2000" dirty="0" err="1" smtClean="0"/>
              <a:t>TEDS-M</a:t>
            </a:r>
            <a:r>
              <a:rPr lang="pl-PL" sz="2000" dirty="0" smtClean="0"/>
              <a:t> </a:t>
            </a:r>
            <a:br>
              <a:rPr lang="pl-PL" sz="2000" dirty="0" smtClean="0"/>
            </a:br>
            <a:r>
              <a:rPr lang="pl-PL" sz="2000" dirty="0" smtClean="0"/>
              <a:t>7. „Diagnoza kompetencji gimnazjalistów” – Raport IBE 2013 </a:t>
            </a:r>
            <a:r>
              <a:rPr lang="pl-PL" sz="9600" dirty="0" smtClean="0"/>
              <a:t/>
            </a:r>
            <a:br>
              <a:rPr lang="pl-PL" sz="9600" dirty="0" smtClean="0"/>
            </a:br>
            <a:r>
              <a:rPr lang="pl-PL" sz="9600" dirty="0" smtClean="0"/>
              <a:t>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36</a:t>
            </a:fld>
            <a:endParaRPr lang="pl-PL"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37</a:t>
            </a:fld>
            <a:endParaRPr lang="pl-PL" dirty="0"/>
          </a:p>
        </p:txBody>
      </p:sp>
      <p:sp>
        <p:nvSpPr>
          <p:cNvPr id="3" name="pole tekstowe 2"/>
          <p:cNvSpPr txBox="1"/>
          <p:nvPr/>
        </p:nvSpPr>
        <p:spPr>
          <a:xfrm>
            <a:off x="467544" y="620688"/>
            <a:ext cx="8352928" cy="4801314"/>
          </a:xfrm>
          <a:prstGeom prst="rect">
            <a:avLst/>
          </a:prstGeom>
          <a:noFill/>
        </p:spPr>
        <p:txBody>
          <a:bodyPr wrap="square" rtlCol="0">
            <a:spAutoFit/>
          </a:bodyPr>
          <a:lstStyle/>
          <a:p>
            <a:pPr algn="just"/>
            <a:r>
              <a:rPr lang="pl-PL" dirty="0" smtClean="0">
                <a:latin typeface="+mn-lt"/>
              </a:rPr>
              <a:t>Najczęściej wykorzystywaną metodą, w celu rozbudzenia zainteresowania i zrozumienia matematyki, są </a:t>
            </a:r>
            <a:r>
              <a:rPr lang="pl-PL" dirty="0" smtClean="0">
                <a:solidFill>
                  <a:srgbClr val="FF0000"/>
                </a:solidFill>
                <a:latin typeface="+mn-lt"/>
              </a:rPr>
              <a:t>sytuacje zadaniowe</a:t>
            </a:r>
            <a:r>
              <a:rPr lang="pl-PL" dirty="0" smtClean="0">
                <a:latin typeface="+mn-lt"/>
              </a:rPr>
              <a:t>. W kategorii metod stosowanych przez duży odsetek szkół, ale z częstotliwością mniejszą niż 8 razy w roku wyróżniają się dwie formy: </a:t>
            </a:r>
            <a:r>
              <a:rPr lang="pl-PL" dirty="0" smtClean="0">
                <a:solidFill>
                  <a:srgbClr val="FF0000"/>
                </a:solidFill>
                <a:latin typeface="+mn-lt"/>
              </a:rPr>
              <a:t>konkursy matematyczne oraz ćwiczenia manipulacyjne</a:t>
            </a:r>
            <a:r>
              <a:rPr lang="pl-PL" dirty="0" smtClean="0">
                <a:latin typeface="+mn-lt"/>
              </a:rPr>
              <a:t>. Najrzadziej natomiast wykorzystywane są gry dydaktyczne nastawione na rozwój umiejętności kluczowych. </a:t>
            </a:r>
          </a:p>
          <a:p>
            <a:pPr algn="just"/>
            <a:endParaRPr lang="pl-PL" dirty="0" smtClean="0">
              <a:latin typeface="+mn-lt"/>
            </a:endParaRPr>
          </a:p>
          <a:p>
            <a:pPr algn="just"/>
            <a:endParaRPr lang="pl-PL" dirty="0" smtClean="0">
              <a:latin typeface="+mn-lt"/>
            </a:endParaRPr>
          </a:p>
          <a:p>
            <a:pPr algn="just"/>
            <a:r>
              <a:rPr lang="pl-PL" dirty="0" smtClean="0">
                <a:latin typeface="+mn-lt"/>
              </a:rPr>
              <a:t>Nauczyciele zajmują się niemal wyłącznie prostymi umiejętnościami narzędziowymi. Niewiele proponowanych przez nich zadań wymaga mniej typowych zastosowań poznanych wzorów czy łączenia ze sobą rożnych umiejętności szczegółowych, </a:t>
            </a:r>
            <a:br>
              <a:rPr lang="pl-PL" dirty="0" smtClean="0">
                <a:latin typeface="+mn-lt"/>
              </a:rPr>
            </a:br>
            <a:r>
              <a:rPr lang="pl-PL" dirty="0" smtClean="0">
                <a:latin typeface="+mn-lt"/>
              </a:rPr>
              <a:t>a uczniowie bardzo rzadko mogą podczas lekcji zobaczyć </a:t>
            </a:r>
            <a:r>
              <a:rPr lang="pl-PL" dirty="0" smtClean="0">
                <a:solidFill>
                  <a:srgbClr val="FF0000"/>
                </a:solidFill>
                <a:latin typeface="+mn-lt"/>
              </a:rPr>
              <a:t>kilka sposobów rozwiązania tego samego problemu</a:t>
            </a:r>
            <a:r>
              <a:rPr lang="pl-PL" dirty="0" smtClean="0">
                <a:latin typeface="+mn-lt"/>
              </a:rPr>
              <a:t>. Uczniowie </a:t>
            </a:r>
            <a:r>
              <a:rPr lang="pl-PL" dirty="0" smtClean="0">
                <a:solidFill>
                  <a:srgbClr val="FF0000"/>
                </a:solidFill>
                <a:latin typeface="+mn-lt"/>
              </a:rPr>
              <a:t>rzadko mają też okazję do ćwiczenia umiejętności tworzenia własnej strategii rozwiązania problemu</a:t>
            </a:r>
            <a:r>
              <a:rPr lang="pl-PL" dirty="0" smtClean="0">
                <a:latin typeface="+mn-lt"/>
              </a:rPr>
              <a:t>, a to jedna z ważniejszych umiejętności, obok rozumowania i argumentacji. 	</a:t>
            </a:r>
          </a:p>
          <a:p>
            <a:pPr algn="just"/>
            <a:r>
              <a:rPr lang="pl-PL" dirty="0" smtClean="0">
                <a:latin typeface="+mn-lt"/>
              </a:rPr>
              <a:t> 	</a:t>
            </a:r>
          </a:p>
          <a:p>
            <a:endParaRPr lang="pl-PL" dirty="0" smtClean="0">
              <a:latin typeface="+mn-lt"/>
            </a:endParaRPr>
          </a:p>
          <a:p>
            <a:endParaRPr lang="pl-PL"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38</a:t>
            </a:fld>
            <a:endParaRPr lang="pl-PL" dirty="0"/>
          </a:p>
        </p:txBody>
      </p:sp>
      <p:sp>
        <p:nvSpPr>
          <p:cNvPr id="3" name="pole tekstowe 2"/>
          <p:cNvSpPr txBox="1"/>
          <p:nvPr/>
        </p:nvSpPr>
        <p:spPr>
          <a:xfrm>
            <a:off x="467544" y="620688"/>
            <a:ext cx="8352928" cy="5632311"/>
          </a:xfrm>
          <a:prstGeom prst="rect">
            <a:avLst/>
          </a:prstGeom>
          <a:noFill/>
        </p:spPr>
        <p:txBody>
          <a:bodyPr wrap="square" rtlCol="0">
            <a:spAutoFit/>
          </a:bodyPr>
          <a:lstStyle/>
          <a:p>
            <a:pPr algn="just"/>
            <a:r>
              <a:rPr lang="pl-PL" dirty="0" smtClean="0">
                <a:latin typeface="+mn-lt"/>
              </a:rPr>
              <a:t>Zdecydowana większość nauczycieli zdeklarowała</a:t>
            </a:r>
            <a:r>
              <a:rPr lang="pl-PL" i="1" dirty="0" smtClean="0">
                <a:latin typeface="+mn-lt"/>
              </a:rPr>
              <a:t>, że planując lekcje, korzysta </a:t>
            </a:r>
            <a:br>
              <a:rPr lang="pl-PL" i="1" dirty="0" smtClean="0">
                <a:latin typeface="+mn-lt"/>
              </a:rPr>
            </a:br>
            <a:r>
              <a:rPr lang="pl-PL" i="1" dirty="0" smtClean="0">
                <a:latin typeface="+mn-lt"/>
              </a:rPr>
              <a:t>z podręczników szkolnych (ponad 97%), </a:t>
            </a:r>
            <a:r>
              <a:rPr lang="pl-PL" dirty="0" smtClean="0">
                <a:latin typeface="+mn-lt"/>
              </a:rPr>
              <a:t>zatem jakość nauczania w znacznym stopniu zależy od jakości podręczników, z których korzystają nauczyciele</a:t>
            </a:r>
            <a:r>
              <a:rPr lang="pl-PL" i="1" dirty="0" smtClean="0">
                <a:latin typeface="+mn-lt"/>
              </a:rPr>
              <a:t>. </a:t>
            </a:r>
          </a:p>
          <a:p>
            <a:pPr algn="just"/>
            <a:endParaRPr lang="pl-PL" i="1" dirty="0" smtClean="0">
              <a:latin typeface="+mn-lt"/>
            </a:endParaRPr>
          </a:p>
          <a:p>
            <a:pPr algn="just"/>
            <a:r>
              <a:rPr lang="pl-PL" dirty="0" smtClean="0">
                <a:latin typeface="+mn-lt"/>
              </a:rPr>
              <a:t>Obserwacje lekcji oraz wywiady pogłębione z nauczycielami i uczniami wyraźnie wskazują, że nauczyciele matematyki stosują najczęściej </a:t>
            </a:r>
            <a:r>
              <a:rPr lang="pl-PL" dirty="0" smtClean="0">
                <a:solidFill>
                  <a:srgbClr val="FF0000"/>
                </a:solidFill>
                <a:latin typeface="+mn-lt"/>
              </a:rPr>
              <a:t>metody podające (pogadankę lub elementy wykładu), pracując „jednym frontem” z całą klasą</a:t>
            </a:r>
            <a:r>
              <a:rPr lang="pl-PL" dirty="0" smtClean="0">
                <a:latin typeface="+mn-lt"/>
              </a:rPr>
              <a:t>. W badaniu </a:t>
            </a:r>
            <a:r>
              <a:rPr lang="pl-PL" i="1" dirty="0" smtClean="0">
                <a:latin typeface="+mn-lt"/>
              </a:rPr>
              <a:t>Nauczanie matematyki w gimnazjum </a:t>
            </a:r>
            <a:r>
              <a:rPr lang="pl-PL" dirty="0" smtClean="0">
                <a:latin typeface="+mn-lt"/>
              </a:rPr>
              <a:t>prawie wszystkie z 80 obserwowanych lekcji były prowadzone przez nauczycieli bardzo podobnie. </a:t>
            </a:r>
          </a:p>
          <a:p>
            <a:pPr algn="just"/>
            <a:endParaRPr lang="pl-PL" dirty="0" smtClean="0">
              <a:latin typeface="+mn-lt"/>
            </a:endParaRPr>
          </a:p>
          <a:p>
            <a:pPr algn="just"/>
            <a:r>
              <a:rPr lang="pl-PL" dirty="0" smtClean="0">
                <a:latin typeface="+mn-lt"/>
              </a:rPr>
              <a:t>Nauczyciele matematyki doskonale kształcą umiejętności określone w wymaganiach szczegółowych, ale </a:t>
            </a:r>
            <a:r>
              <a:rPr lang="pl-PL" dirty="0" smtClean="0">
                <a:solidFill>
                  <a:srgbClr val="FF0000"/>
                </a:solidFill>
                <a:latin typeface="+mn-lt"/>
              </a:rPr>
              <a:t>w niewystarczającym stopniu rozwijają umiejętności zapisane </a:t>
            </a:r>
            <a:br>
              <a:rPr lang="pl-PL" dirty="0" smtClean="0">
                <a:solidFill>
                  <a:srgbClr val="FF0000"/>
                </a:solidFill>
                <a:latin typeface="+mn-lt"/>
              </a:rPr>
            </a:br>
            <a:r>
              <a:rPr lang="pl-PL" dirty="0" smtClean="0">
                <a:solidFill>
                  <a:srgbClr val="FF0000"/>
                </a:solidFill>
                <a:latin typeface="+mn-lt"/>
              </a:rPr>
              <a:t>w wymaganiach ogólnych podstawy programowej</a:t>
            </a:r>
            <a:r>
              <a:rPr lang="pl-PL" dirty="0" smtClean="0">
                <a:latin typeface="+mn-lt"/>
              </a:rPr>
              <a:t>. Być może nie doceniają znaczenia wymagań ogólnych w procesie dydaktycznym lub nie wierzą w możliwości swoich uczniów. 	</a:t>
            </a:r>
          </a:p>
          <a:p>
            <a:r>
              <a:rPr lang="pl-PL" dirty="0" smtClean="0">
                <a:latin typeface="+mn-lt"/>
              </a:rPr>
              <a:t>	</a:t>
            </a:r>
          </a:p>
          <a:p>
            <a:r>
              <a:rPr lang="pl-PL" i="1" dirty="0" smtClean="0"/>
              <a:t>	</a:t>
            </a:r>
          </a:p>
          <a:p>
            <a:r>
              <a:rPr lang="pl-PL" dirty="0" smtClean="0">
                <a:latin typeface="+mn-lt"/>
              </a:rPr>
              <a:t>	</a:t>
            </a:r>
          </a:p>
          <a:p>
            <a:endParaRPr lang="pl-PL" dirty="0" smtClean="0">
              <a:latin typeface="+mn-lt"/>
            </a:endParaRPr>
          </a:p>
          <a:p>
            <a:endParaRPr lang="pl-PL"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39</a:t>
            </a:fld>
            <a:endParaRPr lang="pl-PL" dirty="0"/>
          </a:p>
        </p:txBody>
      </p:sp>
      <p:sp>
        <p:nvSpPr>
          <p:cNvPr id="3" name="pole tekstowe 2"/>
          <p:cNvSpPr txBox="1"/>
          <p:nvPr/>
        </p:nvSpPr>
        <p:spPr>
          <a:xfrm>
            <a:off x="467544" y="1052737"/>
            <a:ext cx="8064896" cy="5139869"/>
          </a:xfrm>
          <a:prstGeom prst="rect">
            <a:avLst/>
          </a:prstGeom>
          <a:noFill/>
        </p:spPr>
        <p:txBody>
          <a:bodyPr wrap="square" rtlCol="0">
            <a:spAutoFit/>
          </a:bodyPr>
          <a:lstStyle/>
          <a:p>
            <a:pPr algn="just"/>
            <a:r>
              <a:rPr lang="pl-PL" sz="2000" dirty="0" smtClean="0">
                <a:latin typeface="+mn-lt"/>
              </a:rPr>
              <a:t>Uczniowie uczą się na pamięć i nie potrafią wykorzystywać zdobytej wiedzy, </a:t>
            </a:r>
            <a:br>
              <a:rPr lang="pl-PL" sz="2000" dirty="0" smtClean="0">
                <a:latin typeface="+mn-lt"/>
              </a:rPr>
            </a:br>
            <a:r>
              <a:rPr lang="pl-PL" sz="2000" dirty="0" smtClean="0">
                <a:latin typeface="+mn-lt"/>
              </a:rPr>
              <a:t>na przykład nie wiedzą, jak zastosować znany wzór w praktyce. </a:t>
            </a:r>
          </a:p>
          <a:p>
            <a:pPr algn="just"/>
            <a:r>
              <a:rPr lang="pl-PL" sz="2000" dirty="0" smtClean="0">
                <a:latin typeface="+mn-lt"/>
              </a:rPr>
              <a:t>	</a:t>
            </a:r>
          </a:p>
          <a:p>
            <a:pPr algn="just"/>
            <a:endParaRPr lang="pl-PL" sz="2000" dirty="0" smtClean="0">
              <a:latin typeface="+mn-lt"/>
            </a:endParaRPr>
          </a:p>
          <a:p>
            <a:pPr algn="just"/>
            <a:r>
              <a:rPr lang="pl-PL" sz="2000" dirty="0" smtClean="0">
                <a:solidFill>
                  <a:srgbClr val="FF0000"/>
                </a:solidFill>
                <a:latin typeface="+mn-lt"/>
              </a:rPr>
              <a:t>Większość lekcji matematyki przebiega według powtarzanego schematu: sprawdzenie pracy domowej, wprowadzenie nowych treści, zadania przykładowe, rozwiązywanie zadań przez uczniów. 	</a:t>
            </a:r>
          </a:p>
          <a:p>
            <a:pPr algn="just"/>
            <a:endParaRPr lang="pl-PL" sz="2000" dirty="0" smtClean="0">
              <a:latin typeface="+mn-lt"/>
            </a:endParaRPr>
          </a:p>
          <a:p>
            <a:pPr algn="just"/>
            <a:endParaRPr lang="pl-PL" sz="2000" dirty="0" smtClean="0">
              <a:latin typeface="+mn-lt"/>
            </a:endParaRPr>
          </a:p>
          <a:p>
            <a:pPr algn="just"/>
            <a:r>
              <a:rPr lang="pl-PL" sz="2000" dirty="0" smtClean="0">
                <a:latin typeface="+mn-lt"/>
              </a:rPr>
              <a:t>Komunikacja z uczniami na lekcji jest zazwyczaj jednokierunkowa – od nauczyciela do ucznia. </a:t>
            </a:r>
            <a:r>
              <a:rPr lang="pl-PL" dirty="0" smtClean="0"/>
              <a:t>	</a:t>
            </a:r>
          </a:p>
          <a:p>
            <a:r>
              <a:rPr lang="pl-PL" dirty="0" smtClean="0">
                <a:latin typeface="+mn-lt"/>
              </a:rPr>
              <a:t>	</a:t>
            </a:r>
          </a:p>
          <a:p>
            <a:r>
              <a:rPr lang="pl-PL" dirty="0" smtClean="0">
                <a:latin typeface="+mn-lt"/>
              </a:rPr>
              <a:t>	</a:t>
            </a:r>
          </a:p>
          <a:p>
            <a:r>
              <a:rPr lang="pl-PL" i="1" dirty="0" smtClean="0"/>
              <a:t>	</a:t>
            </a:r>
          </a:p>
          <a:p>
            <a:r>
              <a:rPr lang="pl-PL" dirty="0" smtClean="0">
                <a:latin typeface="+mn-lt"/>
              </a:rPr>
              <a:t>	</a:t>
            </a:r>
          </a:p>
          <a:p>
            <a:endParaRPr lang="pl-PL" dirty="0" smtClean="0">
              <a:latin typeface="+mn-lt"/>
            </a:endParaRPr>
          </a:p>
          <a:p>
            <a:endParaRPr lang="pl-PL"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692696"/>
            <a:ext cx="8229600" cy="4752528"/>
          </a:xfrm>
        </p:spPr>
        <p:txBody>
          <a:bodyPr/>
          <a:lstStyle/>
          <a:p>
            <a:r>
              <a:rPr lang="pl-PL" sz="4000" dirty="0" smtClean="0">
                <a:solidFill>
                  <a:srgbClr val="FF0000"/>
                </a:solidFill>
              </a:rPr>
              <a:t/>
            </a:r>
            <a:br>
              <a:rPr lang="pl-PL" sz="4000" dirty="0" smtClean="0">
                <a:solidFill>
                  <a:srgbClr val="FF0000"/>
                </a:solidFill>
              </a:rPr>
            </a:br>
            <a:r>
              <a:rPr lang="pl-PL" sz="4000" dirty="0" smtClean="0">
                <a:solidFill>
                  <a:srgbClr val="FF0000"/>
                </a:solidFill>
              </a:rPr>
              <a:t/>
            </a:r>
            <a:br>
              <a:rPr lang="pl-PL" sz="4000" dirty="0" smtClean="0">
                <a:solidFill>
                  <a:srgbClr val="FF0000"/>
                </a:solidFill>
              </a:rPr>
            </a:br>
            <a:r>
              <a:rPr lang="pl-PL" dirty="0" smtClean="0">
                <a:solidFill>
                  <a:srgbClr val="FF0000"/>
                </a:solidFill>
              </a:rPr>
              <a:t>Rekomendacje w zakresie rozwijania kompetencji matematycznych </a:t>
            </a:r>
            <a:br>
              <a:rPr lang="pl-PL" dirty="0" smtClean="0">
                <a:solidFill>
                  <a:srgbClr val="FF0000"/>
                </a:solidFill>
              </a:rPr>
            </a:br>
            <a:r>
              <a:rPr lang="pl-PL" sz="9600" dirty="0" smtClean="0"/>
              <a:t/>
            </a:r>
            <a:br>
              <a:rPr lang="pl-PL" sz="9600" dirty="0" smtClean="0"/>
            </a:br>
            <a:r>
              <a:rPr lang="pl-PL" sz="9600" dirty="0" smtClean="0"/>
              <a:t>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40</a:t>
            </a:fld>
            <a:endParaRPr lang="pl-PL"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41</a:t>
            </a:fld>
            <a:endParaRPr lang="pl-PL" dirty="0"/>
          </a:p>
        </p:txBody>
      </p:sp>
      <p:sp>
        <p:nvSpPr>
          <p:cNvPr id="3" name="pole tekstowe 2"/>
          <p:cNvSpPr txBox="1"/>
          <p:nvPr/>
        </p:nvSpPr>
        <p:spPr>
          <a:xfrm>
            <a:off x="539552" y="476672"/>
            <a:ext cx="7632848" cy="4924425"/>
          </a:xfrm>
          <a:prstGeom prst="rect">
            <a:avLst/>
          </a:prstGeom>
          <a:noFill/>
        </p:spPr>
        <p:txBody>
          <a:bodyPr wrap="square" rtlCol="0">
            <a:spAutoFit/>
          </a:bodyPr>
          <a:lstStyle/>
          <a:p>
            <a:endParaRPr lang="pl-PL" dirty="0" smtClean="0"/>
          </a:p>
          <a:p>
            <a:pPr marL="342900" indent="-342900" algn="just"/>
            <a:r>
              <a:rPr lang="pl-PL" sz="2000" dirty="0" smtClean="0">
                <a:latin typeface="+mn-lt"/>
              </a:rPr>
              <a:t>      Stosować  </a:t>
            </a:r>
            <a:r>
              <a:rPr lang="pl-PL" sz="2000" dirty="0" smtClean="0">
                <a:solidFill>
                  <a:srgbClr val="FF0000"/>
                </a:solidFill>
                <a:latin typeface="+mn-lt"/>
              </a:rPr>
              <a:t>repertuar metod dydaktycznych</a:t>
            </a:r>
            <a:r>
              <a:rPr lang="pl-PL" sz="2000" dirty="0" smtClean="0">
                <a:latin typeface="+mn-lt"/>
              </a:rPr>
              <a:t>, które wzmacniają </a:t>
            </a:r>
            <a:r>
              <a:rPr lang="pl-PL" sz="2000" dirty="0" smtClean="0">
                <a:solidFill>
                  <a:srgbClr val="FF0000"/>
                </a:solidFill>
                <a:latin typeface="+mn-lt"/>
              </a:rPr>
              <a:t>aktywności</a:t>
            </a:r>
            <a:r>
              <a:rPr lang="pl-PL" sz="2000" dirty="0" smtClean="0">
                <a:latin typeface="+mn-lt"/>
              </a:rPr>
              <a:t> uczniów i ich odpowiedzialności za własne uczenie się. </a:t>
            </a:r>
          </a:p>
          <a:p>
            <a:pPr marL="342900" indent="-342900" algn="just">
              <a:buAutoNum type="arabicPeriod"/>
            </a:pPr>
            <a:endParaRPr lang="pl-PL" sz="2000" dirty="0" smtClean="0">
              <a:latin typeface="+mn-lt"/>
            </a:endParaRPr>
          </a:p>
          <a:p>
            <a:pPr marL="342900" indent="-342900" algn="just"/>
            <a:endParaRPr lang="pl-PL" sz="2000" dirty="0" smtClean="0">
              <a:latin typeface="+mn-lt"/>
            </a:endParaRPr>
          </a:p>
          <a:p>
            <a:pPr marL="342900" indent="-342900" algn="just"/>
            <a:r>
              <a:rPr lang="pl-PL" sz="2000" dirty="0" smtClean="0">
                <a:latin typeface="+mn-lt"/>
              </a:rPr>
              <a:t>      Powinny powstać mechanizmy pozwalające </a:t>
            </a:r>
            <a:r>
              <a:rPr lang="pl-PL" sz="2000" dirty="0" smtClean="0">
                <a:solidFill>
                  <a:srgbClr val="FF0000"/>
                </a:solidFill>
                <a:latin typeface="+mn-lt"/>
              </a:rPr>
              <a:t>rozwijać wspólną refleksję nauczycieli nad praktyką nauczania</a:t>
            </a:r>
            <a:r>
              <a:rPr lang="pl-PL" sz="2000" dirty="0" smtClean="0">
                <a:latin typeface="+mn-lt"/>
              </a:rPr>
              <a:t>, wymianę doświadczeń w celu wzajemnego doskonalenia warsztatu.</a:t>
            </a:r>
          </a:p>
          <a:p>
            <a:pPr marL="342900" indent="-342900" algn="just"/>
            <a:endParaRPr lang="pl-PL" sz="2000" dirty="0" smtClean="0">
              <a:latin typeface="+mn-lt"/>
            </a:endParaRPr>
          </a:p>
          <a:p>
            <a:pPr marL="342900" indent="-342900" algn="just"/>
            <a:endParaRPr lang="pl-PL" sz="2000" dirty="0" smtClean="0">
              <a:latin typeface="+mn-lt"/>
            </a:endParaRPr>
          </a:p>
          <a:p>
            <a:pPr marL="342900" indent="-342900" algn="just"/>
            <a:r>
              <a:rPr lang="pl-PL" sz="2000" dirty="0" smtClean="0">
                <a:latin typeface="+mn-lt"/>
              </a:rPr>
              <a:t>      Dla zmiany postawy uczniów wobec matematyki </a:t>
            </a:r>
            <a:r>
              <a:rPr lang="pl-PL" sz="2000" dirty="0" smtClean="0">
                <a:solidFill>
                  <a:srgbClr val="FF0000"/>
                </a:solidFill>
                <a:latin typeface="+mn-lt"/>
              </a:rPr>
              <a:t>ważne są wszystkie etapy edukacji</a:t>
            </a:r>
            <a:r>
              <a:rPr lang="pl-PL" sz="2000" dirty="0" smtClean="0">
                <a:latin typeface="+mn-lt"/>
              </a:rPr>
              <a:t>, dlatego nauczyciele powinni doskonalić umiejętności </a:t>
            </a:r>
            <a:br>
              <a:rPr lang="pl-PL" sz="2000" dirty="0" smtClean="0">
                <a:latin typeface="+mn-lt"/>
              </a:rPr>
            </a:br>
            <a:r>
              <a:rPr lang="pl-PL" sz="2000" dirty="0" smtClean="0">
                <a:latin typeface="+mn-lt"/>
              </a:rPr>
              <a:t>w zakresie dydaktyki przedmiotu od etapu przedszkolnego. </a:t>
            </a:r>
          </a:p>
          <a:p>
            <a:pPr marL="342900" indent="-342900"/>
            <a:endParaRPr lang="pl-PL" sz="2000" dirty="0" smtClean="0">
              <a:latin typeface="+mn-lt"/>
            </a:endParaRPr>
          </a:p>
          <a:p>
            <a:r>
              <a:rPr lang="pl-PL" dirty="0" smtClean="0"/>
              <a:t>	</a:t>
            </a:r>
          </a:p>
          <a:p>
            <a:endParaRPr lang="pl-PL"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42</a:t>
            </a:fld>
            <a:endParaRPr lang="pl-PL" dirty="0"/>
          </a:p>
        </p:txBody>
      </p:sp>
      <p:sp>
        <p:nvSpPr>
          <p:cNvPr id="3" name="pole tekstowe 2"/>
          <p:cNvSpPr txBox="1"/>
          <p:nvPr/>
        </p:nvSpPr>
        <p:spPr>
          <a:xfrm>
            <a:off x="827584" y="404665"/>
            <a:ext cx="7272808" cy="5847755"/>
          </a:xfrm>
          <a:prstGeom prst="rect">
            <a:avLst/>
          </a:prstGeom>
          <a:noFill/>
        </p:spPr>
        <p:txBody>
          <a:bodyPr wrap="square" rtlCol="0">
            <a:spAutoFit/>
          </a:bodyPr>
          <a:lstStyle/>
          <a:p>
            <a:endParaRPr lang="pl-PL" dirty="0" smtClean="0"/>
          </a:p>
          <a:p>
            <a:endParaRPr lang="pl-PL" sz="2000" dirty="0" smtClean="0">
              <a:latin typeface="+mn-lt"/>
            </a:endParaRPr>
          </a:p>
          <a:p>
            <a:pPr algn="just"/>
            <a:r>
              <a:rPr lang="pl-PL" sz="2000" dirty="0" smtClean="0">
                <a:latin typeface="+mn-lt"/>
              </a:rPr>
              <a:t>Nauczyciel musi widzieć różnicę miedzy podstawą programową, programem nauczania i podręcznikiem. </a:t>
            </a:r>
          </a:p>
          <a:p>
            <a:pPr algn="just"/>
            <a:r>
              <a:rPr lang="pl-PL" sz="2000" dirty="0" smtClean="0">
                <a:latin typeface="+mn-lt"/>
              </a:rPr>
              <a:t>	</a:t>
            </a:r>
          </a:p>
          <a:p>
            <a:pPr algn="just"/>
            <a:endParaRPr lang="pl-PL" sz="2000" dirty="0" smtClean="0">
              <a:latin typeface="+mn-lt"/>
            </a:endParaRPr>
          </a:p>
          <a:p>
            <a:pPr algn="just"/>
            <a:r>
              <a:rPr lang="pl-PL" sz="2000" dirty="0" smtClean="0">
                <a:latin typeface="+mn-lt"/>
              </a:rPr>
              <a:t>Należy </a:t>
            </a:r>
            <a:r>
              <a:rPr lang="pl-PL" sz="2000" dirty="0" smtClean="0">
                <a:solidFill>
                  <a:srgbClr val="FF0000"/>
                </a:solidFill>
                <a:latin typeface="+mn-lt"/>
              </a:rPr>
              <a:t>tworzyć bazę dobrych praktyk</a:t>
            </a:r>
            <a:r>
              <a:rPr lang="pl-PL" sz="2000" dirty="0" smtClean="0">
                <a:latin typeface="+mn-lt"/>
              </a:rPr>
              <a:t>, w której będę prezentowane odchodzące od utartych schematów zajęcia matematyki. </a:t>
            </a:r>
          </a:p>
          <a:p>
            <a:pPr algn="just"/>
            <a:endParaRPr lang="pl-PL" sz="2000" dirty="0" smtClean="0">
              <a:latin typeface="+mn-lt"/>
            </a:endParaRPr>
          </a:p>
          <a:p>
            <a:pPr algn="just"/>
            <a:endParaRPr lang="pl-PL" sz="2000" dirty="0" smtClean="0">
              <a:latin typeface="+mn-lt"/>
            </a:endParaRPr>
          </a:p>
          <a:p>
            <a:pPr algn="just"/>
            <a:r>
              <a:rPr lang="pl-PL" sz="2000" dirty="0" smtClean="0">
                <a:latin typeface="+mn-lt"/>
              </a:rPr>
              <a:t>Poszerzanie obszarów komunikacji na zajęciach matematyki </a:t>
            </a:r>
            <a:br>
              <a:rPr lang="pl-PL" sz="2000" dirty="0" smtClean="0">
                <a:latin typeface="+mn-lt"/>
              </a:rPr>
            </a:br>
            <a:r>
              <a:rPr lang="pl-PL" sz="2000" dirty="0" smtClean="0">
                <a:latin typeface="+mn-lt"/>
              </a:rPr>
              <a:t>o </a:t>
            </a:r>
            <a:r>
              <a:rPr lang="pl-PL" sz="2000" dirty="0" smtClean="0">
                <a:solidFill>
                  <a:srgbClr val="FF0000"/>
                </a:solidFill>
                <a:latin typeface="+mn-lt"/>
              </a:rPr>
              <a:t>komunikaty wysyłane od uczniów do nauczycieli</a:t>
            </a:r>
            <a:r>
              <a:rPr lang="pl-PL" sz="2000" dirty="0" smtClean="0">
                <a:latin typeface="+mn-lt"/>
              </a:rPr>
              <a:t>. Poszerzenie </a:t>
            </a:r>
            <a:br>
              <a:rPr lang="pl-PL" sz="2000" dirty="0" smtClean="0">
                <a:latin typeface="+mn-lt"/>
              </a:rPr>
            </a:br>
            <a:r>
              <a:rPr lang="pl-PL" sz="2000" dirty="0" smtClean="0">
                <a:latin typeface="+mn-lt"/>
              </a:rPr>
              <a:t>przez nauczycieli znajomości metod miękkich służących do pozyskiwania informacji umożliwiających doskonalenie procesu uczenia i uczenia się. </a:t>
            </a:r>
          </a:p>
          <a:p>
            <a:endParaRPr lang="pl-PL" sz="2000" dirty="0" smtClean="0">
              <a:latin typeface="+mn-lt"/>
            </a:endParaRP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43</a:t>
            </a:fld>
            <a:endParaRPr lang="pl-PL" dirty="0"/>
          </a:p>
        </p:txBody>
      </p:sp>
      <p:sp>
        <p:nvSpPr>
          <p:cNvPr id="3" name="pole tekstowe 2"/>
          <p:cNvSpPr txBox="1"/>
          <p:nvPr/>
        </p:nvSpPr>
        <p:spPr>
          <a:xfrm>
            <a:off x="539552" y="548680"/>
            <a:ext cx="8136904" cy="5847755"/>
          </a:xfrm>
          <a:prstGeom prst="rect">
            <a:avLst/>
          </a:prstGeom>
          <a:noFill/>
        </p:spPr>
        <p:txBody>
          <a:bodyPr wrap="square" rtlCol="0">
            <a:spAutoFit/>
          </a:bodyPr>
          <a:lstStyle/>
          <a:p>
            <a:endParaRPr lang="pl-PL" dirty="0" smtClean="0"/>
          </a:p>
          <a:p>
            <a:pPr algn="just"/>
            <a:r>
              <a:rPr lang="pl-PL" sz="2000" dirty="0" smtClean="0">
                <a:latin typeface="+mn-lt"/>
              </a:rPr>
              <a:t>Należy pamiętać, iż </a:t>
            </a:r>
            <a:r>
              <a:rPr lang="pl-PL" sz="2000" dirty="0" smtClean="0">
                <a:solidFill>
                  <a:srgbClr val="FF0000"/>
                </a:solidFill>
                <a:latin typeface="+mn-lt"/>
              </a:rPr>
              <a:t>metody aktywizujące </a:t>
            </a:r>
            <a:r>
              <a:rPr lang="pl-PL" sz="2000" dirty="0" smtClean="0">
                <a:latin typeface="+mn-lt"/>
              </a:rPr>
              <a:t>mogą służyć wszystkim uczniom, </a:t>
            </a:r>
            <a:br>
              <a:rPr lang="pl-PL" sz="2000" dirty="0" smtClean="0">
                <a:latin typeface="+mn-lt"/>
              </a:rPr>
            </a:br>
            <a:r>
              <a:rPr lang="pl-PL" sz="2000" dirty="0" smtClean="0">
                <a:latin typeface="+mn-lt"/>
              </a:rPr>
              <a:t>a nawet szczególnie tym, którzy mają trudności z opanowaniem umiejętności i wiedzy matematycznej. </a:t>
            </a:r>
          </a:p>
          <a:p>
            <a:pPr algn="just"/>
            <a:endParaRPr lang="pl-PL" sz="2000" dirty="0" smtClean="0">
              <a:latin typeface="+mn-lt"/>
            </a:endParaRPr>
          </a:p>
          <a:p>
            <a:pPr algn="just"/>
            <a:endParaRPr lang="pl-PL" sz="2000" dirty="0" smtClean="0">
              <a:latin typeface="+mn-lt"/>
            </a:endParaRPr>
          </a:p>
          <a:p>
            <a:pPr algn="just"/>
            <a:r>
              <a:rPr lang="pl-PL" sz="2000" dirty="0" smtClean="0">
                <a:latin typeface="+mn-lt"/>
              </a:rPr>
              <a:t>Zachęcać nauczycieli do podkreślania praktycznej przydatności zdobywanych przez uczniów umiejętności </a:t>
            </a:r>
            <a:r>
              <a:rPr lang="pl-PL" sz="2000" dirty="0" smtClean="0">
                <a:solidFill>
                  <a:srgbClr val="FF0000"/>
                </a:solidFill>
                <a:latin typeface="+mn-lt"/>
              </a:rPr>
              <a:t>poprzez przekazywanie im celów lekcji oraz jasne określanie oczekiwań. </a:t>
            </a:r>
          </a:p>
          <a:p>
            <a:pPr algn="just"/>
            <a:r>
              <a:rPr lang="pl-PL" sz="2000" dirty="0" smtClean="0">
                <a:latin typeface="+mn-lt"/>
              </a:rPr>
              <a:t>	</a:t>
            </a:r>
          </a:p>
          <a:p>
            <a:pPr algn="just"/>
            <a:endParaRPr lang="pl-PL" sz="2000" dirty="0" smtClean="0">
              <a:latin typeface="+mn-lt"/>
            </a:endParaRPr>
          </a:p>
          <a:p>
            <a:pPr algn="just"/>
            <a:r>
              <a:rPr lang="pl-PL" sz="2000" dirty="0" smtClean="0">
                <a:latin typeface="+mn-lt"/>
              </a:rPr>
              <a:t>Zwracać uwagę na jakość tworzonych wymagań edukacyjnych, czy </a:t>
            </a:r>
            <a:br>
              <a:rPr lang="pl-PL" sz="2000" dirty="0" smtClean="0">
                <a:latin typeface="+mn-lt"/>
              </a:rPr>
            </a:br>
            <a:r>
              <a:rPr lang="pl-PL" sz="2000" dirty="0" smtClean="0">
                <a:latin typeface="+mn-lt"/>
              </a:rPr>
              <a:t>wynika z nich świadomość rangi umiejętności określonych w podstawie programowej – szczególnie </a:t>
            </a:r>
            <a:r>
              <a:rPr lang="pl-PL" sz="2000" dirty="0" smtClean="0">
                <a:solidFill>
                  <a:srgbClr val="FF0000"/>
                </a:solidFill>
                <a:latin typeface="+mn-lt"/>
              </a:rPr>
              <a:t>wymagań ogólnych</a:t>
            </a:r>
            <a:r>
              <a:rPr lang="pl-PL" sz="2000" dirty="0" smtClean="0">
                <a:latin typeface="+mn-lt"/>
              </a:rPr>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692696"/>
            <a:ext cx="8229600" cy="4752528"/>
          </a:xfrm>
        </p:spPr>
        <p:txBody>
          <a:bodyPr/>
          <a:lstStyle/>
          <a:p>
            <a:r>
              <a:rPr lang="pl-PL" sz="4000" dirty="0" smtClean="0">
                <a:solidFill>
                  <a:srgbClr val="FF0000"/>
                </a:solidFill>
              </a:rPr>
              <a:t/>
            </a:r>
            <a:br>
              <a:rPr lang="pl-PL" sz="4000" dirty="0" smtClean="0">
                <a:solidFill>
                  <a:srgbClr val="FF0000"/>
                </a:solidFill>
              </a:rPr>
            </a:br>
            <a:r>
              <a:rPr lang="pl-PL" sz="4000" dirty="0" smtClean="0">
                <a:solidFill>
                  <a:srgbClr val="FF0000"/>
                </a:solidFill>
              </a:rPr>
              <a:t/>
            </a:r>
            <a:br>
              <a:rPr lang="pl-PL" sz="4000" dirty="0" smtClean="0">
                <a:solidFill>
                  <a:srgbClr val="FF0000"/>
                </a:solidFill>
              </a:rPr>
            </a:br>
            <a:r>
              <a:rPr lang="pl-PL" dirty="0" smtClean="0">
                <a:solidFill>
                  <a:srgbClr val="FF0000"/>
                </a:solidFill>
              </a:rPr>
              <a:t>Przykłady dobrych praktyk</a:t>
            </a:r>
            <a:br>
              <a:rPr lang="pl-PL" dirty="0" smtClean="0">
                <a:solidFill>
                  <a:srgbClr val="FF0000"/>
                </a:solidFill>
              </a:rPr>
            </a:br>
            <a:r>
              <a:rPr lang="pl-PL" sz="9600" dirty="0" smtClean="0"/>
              <a:t/>
            </a:r>
            <a:br>
              <a:rPr lang="pl-PL" sz="9600" dirty="0" smtClean="0"/>
            </a:br>
            <a:r>
              <a:rPr lang="pl-PL" sz="9600" dirty="0" smtClean="0"/>
              <a:t>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44</a:t>
            </a:fld>
            <a:endParaRPr lang="pl-PL"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45</a:t>
            </a:fld>
            <a:endParaRPr lang="pl-PL" dirty="0"/>
          </a:p>
        </p:txBody>
      </p:sp>
      <p:sp>
        <p:nvSpPr>
          <p:cNvPr id="3" name="pole tekstowe 2"/>
          <p:cNvSpPr txBox="1"/>
          <p:nvPr/>
        </p:nvSpPr>
        <p:spPr>
          <a:xfrm>
            <a:off x="539552" y="548680"/>
            <a:ext cx="8136904" cy="6155531"/>
          </a:xfrm>
          <a:prstGeom prst="rect">
            <a:avLst/>
          </a:prstGeom>
          <a:noFill/>
        </p:spPr>
        <p:txBody>
          <a:bodyPr wrap="square" rtlCol="0">
            <a:spAutoFit/>
          </a:bodyPr>
          <a:lstStyle/>
          <a:p>
            <a:endParaRPr lang="pl-PL" dirty="0" smtClean="0"/>
          </a:p>
          <a:p>
            <a:pPr algn="just"/>
            <a:r>
              <a:rPr lang="pl-PL" sz="2000" b="1" dirty="0" smtClean="0">
                <a:solidFill>
                  <a:srgbClr val="FF0000"/>
                </a:solidFill>
                <a:latin typeface="+mn-lt"/>
              </a:rPr>
              <a:t>„Matematyka bliżej ucznia” </a:t>
            </a:r>
            <a:r>
              <a:rPr lang="pl-PL" sz="2000" dirty="0" smtClean="0">
                <a:solidFill>
                  <a:srgbClr val="FF0000"/>
                </a:solidFill>
                <a:latin typeface="+mn-lt"/>
              </a:rPr>
              <a:t>– realizacja zajęć matematyki z użyciem technologii informacyjnej, w pracowni komputerowej, w języku angielskim </a:t>
            </a:r>
            <a:r>
              <a:rPr lang="pl-PL" sz="2000" dirty="0" smtClean="0">
                <a:latin typeface="+mn-lt"/>
              </a:rPr>
              <a:t>- </a:t>
            </a:r>
            <a:r>
              <a:rPr lang="pl-PL" sz="2000" dirty="0" smtClean="0">
                <a:solidFill>
                  <a:srgbClr val="00B050"/>
                </a:solidFill>
                <a:latin typeface="+mn-lt"/>
              </a:rPr>
              <a:t>Publiczne Gimnazjum nr 1 im. Kardynała Stefana Wyszyńskiego, Prudnik.</a:t>
            </a:r>
            <a:r>
              <a:rPr lang="pl-PL" sz="2000" dirty="0" smtClean="0">
                <a:latin typeface="+mn-lt"/>
              </a:rPr>
              <a:t> </a:t>
            </a:r>
          </a:p>
          <a:p>
            <a:pPr algn="just"/>
            <a:r>
              <a:rPr lang="pl-PL" sz="2000" dirty="0" smtClean="0">
                <a:latin typeface="+mn-lt"/>
              </a:rPr>
              <a:t>Celem innowacji było rozwijanie zdolności i zainteresowań matematycznych uczniów z wykorzystaniem słownictwa języka angielskiego, wykorzystując technologię informacyjną. Proponowane działania były dostosowane do możliwości każdego ucznia, pozwoliły wszystkim uczniom lepiej przyswoić trudne treści matematyczne, a uczniom uzdolnionym poszerzyć wiedzę, utrwalając ją jednocześnie. Ważnym elementem działań było nabywanie sprawności posługiwania się językiem angielskim, dzięki czemu poszerzano słownictwo, ale również doskonalono sprawność językową uczniów. Organizacja pracy została dostosowana do indywidualnych predyspozycji </a:t>
            </a:r>
            <a:br>
              <a:rPr lang="pl-PL" sz="2000" dirty="0" smtClean="0">
                <a:latin typeface="+mn-lt"/>
              </a:rPr>
            </a:br>
            <a:r>
              <a:rPr lang="pl-PL" sz="2000" dirty="0" smtClean="0">
                <a:latin typeface="+mn-lt"/>
              </a:rPr>
              <a:t>i potrzeb uczniów, poprzez różnorodność stosowanych środków </a:t>
            </a:r>
            <a:br>
              <a:rPr lang="pl-PL" sz="2000" dirty="0" smtClean="0">
                <a:latin typeface="+mn-lt"/>
              </a:rPr>
            </a:br>
            <a:r>
              <a:rPr lang="pl-PL" sz="2000" dirty="0" smtClean="0">
                <a:latin typeface="+mn-lt"/>
              </a:rPr>
              <a:t>i wykorzystanie możliwości pracowni komputerowej. </a:t>
            </a:r>
            <a:r>
              <a:rPr lang="pl-PL" sz="2000" dirty="0" smtClean="0"/>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46</a:t>
            </a:fld>
            <a:endParaRPr lang="pl-PL" dirty="0"/>
          </a:p>
        </p:txBody>
      </p:sp>
      <p:sp>
        <p:nvSpPr>
          <p:cNvPr id="3" name="pole tekstowe 2"/>
          <p:cNvSpPr txBox="1"/>
          <p:nvPr/>
        </p:nvSpPr>
        <p:spPr>
          <a:xfrm>
            <a:off x="395536" y="404664"/>
            <a:ext cx="8136904" cy="5232202"/>
          </a:xfrm>
          <a:prstGeom prst="rect">
            <a:avLst/>
          </a:prstGeom>
          <a:noFill/>
        </p:spPr>
        <p:txBody>
          <a:bodyPr wrap="square" rtlCol="0">
            <a:spAutoFit/>
          </a:bodyPr>
          <a:lstStyle/>
          <a:p>
            <a:endParaRPr lang="pl-PL" dirty="0" smtClean="0"/>
          </a:p>
          <a:p>
            <a:pPr algn="just"/>
            <a:r>
              <a:rPr lang="pl-PL" sz="2000" b="1" dirty="0" smtClean="0">
                <a:solidFill>
                  <a:srgbClr val="FF0000"/>
                </a:solidFill>
                <a:latin typeface="+mn-lt"/>
              </a:rPr>
              <a:t>„Geometria w naturze” </a:t>
            </a:r>
            <a:r>
              <a:rPr lang="pl-PL" sz="2000" dirty="0" smtClean="0">
                <a:solidFill>
                  <a:srgbClr val="FF0000"/>
                </a:solidFill>
                <a:latin typeface="+mn-lt"/>
              </a:rPr>
              <a:t>to projekt realizowany w ramach programu Szkoła </a:t>
            </a:r>
            <a:br>
              <a:rPr lang="pl-PL" sz="2000" dirty="0" smtClean="0">
                <a:solidFill>
                  <a:srgbClr val="FF0000"/>
                </a:solidFill>
                <a:latin typeface="+mn-lt"/>
              </a:rPr>
            </a:br>
            <a:r>
              <a:rPr lang="pl-PL" sz="2000" dirty="0" smtClean="0">
                <a:solidFill>
                  <a:srgbClr val="FF0000"/>
                </a:solidFill>
                <a:latin typeface="+mn-lt"/>
              </a:rPr>
              <a:t>z klasą 2.0 przez Centrum Edukacji Obywatelskiej.</a:t>
            </a:r>
            <a:r>
              <a:rPr lang="pl-PL" sz="2000" dirty="0" smtClean="0">
                <a:latin typeface="+mn-lt"/>
              </a:rPr>
              <a:t> Realizowany był na poziomie </a:t>
            </a:r>
            <a:r>
              <a:rPr lang="pl-PL" sz="2000" dirty="0" err="1" smtClean="0">
                <a:latin typeface="+mn-lt"/>
              </a:rPr>
              <a:t>ponadgimnazjalnym</a:t>
            </a:r>
            <a:r>
              <a:rPr lang="pl-PL" sz="2000" dirty="0" smtClean="0">
                <a:latin typeface="+mn-lt"/>
              </a:rPr>
              <a:t>, we współpracy ze szkołą niemiecką. Uczniowie, pod opieką nauczyciela, szukali obecności geometrii w naturze, wykonywali filmy prezentujące swoje odkrycia, doskonaląc równocześnie umiejętności związane z wykorzystaniem multimediów.</a:t>
            </a:r>
          </a:p>
          <a:p>
            <a:endParaRPr lang="pl-PL" sz="2000" dirty="0" smtClean="0">
              <a:latin typeface="+mn-lt"/>
            </a:endParaRPr>
          </a:p>
          <a:p>
            <a:r>
              <a:rPr lang="pl-PL" sz="2000" dirty="0" smtClean="0">
                <a:latin typeface="+mn-lt"/>
              </a:rPr>
              <a:t>Link do projektu: </a:t>
            </a:r>
          </a:p>
          <a:p>
            <a:endParaRPr lang="pl-PL" sz="2000" dirty="0" smtClean="0">
              <a:latin typeface="+mn-lt"/>
            </a:endParaRPr>
          </a:p>
          <a:p>
            <a:r>
              <a:rPr lang="pl-PL" sz="2000" b="1" dirty="0" smtClean="0">
                <a:solidFill>
                  <a:srgbClr val="00B050"/>
                </a:solidFill>
                <a:latin typeface="+mn-lt"/>
              </a:rPr>
              <a:t>http://www.ceo.org.pl/pl/szkolazklasa2zero/library/geometria-w-naturze </a:t>
            </a:r>
            <a:r>
              <a:rPr lang="pl-PL" sz="2000" dirty="0" smtClean="0">
                <a:latin typeface="+mn-lt"/>
              </a:rPr>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47</a:t>
            </a:fld>
            <a:endParaRPr lang="pl-PL" dirty="0"/>
          </a:p>
        </p:txBody>
      </p:sp>
      <p:sp>
        <p:nvSpPr>
          <p:cNvPr id="3" name="pole tekstowe 2"/>
          <p:cNvSpPr txBox="1"/>
          <p:nvPr/>
        </p:nvSpPr>
        <p:spPr>
          <a:xfrm>
            <a:off x="539552" y="476672"/>
            <a:ext cx="7920880" cy="5539978"/>
          </a:xfrm>
          <a:prstGeom prst="rect">
            <a:avLst/>
          </a:prstGeom>
          <a:noFill/>
        </p:spPr>
        <p:txBody>
          <a:bodyPr wrap="square" rtlCol="0">
            <a:spAutoFit/>
          </a:bodyPr>
          <a:lstStyle/>
          <a:p>
            <a:pPr algn="just"/>
            <a:r>
              <a:rPr lang="pl-PL" sz="2000" b="1" dirty="0" smtClean="0">
                <a:solidFill>
                  <a:srgbClr val="FF0000"/>
                </a:solidFill>
                <a:latin typeface="+mn-lt"/>
              </a:rPr>
              <a:t>Matematyczne projekty badawcze </a:t>
            </a:r>
            <a:r>
              <a:rPr lang="pl-PL" sz="2000" dirty="0" smtClean="0">
                <a:solidFill>
                  <a:srgbClr val="FF0000"/>
                </a:solidFill>
                <a:latin typeface="+mn-lt"/>
              </a:rPr>
              <a:t>były realizowane w ramach projektów edukacyjnych podejmowanych przez szkoły w ramach Akademii Uczniowskiej CEO.</a:t>
            </a:r>
            <a:r>
              <a:rPr lang="pl-PL" sz="2000" dirty="0" smtClean="0">
                <a:latin typeface="+mn-lt"/>
              </a:rPr>
              <a:t> Podejmowane przez uczniowskie zespoły projektowe problemy odnosiły się do sytuacji z życia codziennego, zarazem wymagały często statystycznej analizy obserwowanych zjawisk. Dokładne opisy </a:t>
            </a:r>
            <a:br>
              <a:rPr lang="pl-PL" sz="2000" dirty="0" smtClean="0">
                <a:latin typeface="+mn-lt"/>
              </a:rPr>
            </a:br>
            <a:r>
              <a:rPr lang="pl-PL" sz="2000" dirty="0" smtClean="0">
                <a:latin typeface="+mn-lt"/>
              </a:rPr>
              <a:t>i sprawozdania z realizowanych projektów dostępne są na stronie CEO. </a:t>
            </a:r>
          </a:p>
          <a:p>
            <a:pPr algn="just"/>
            <a:endParaRPr lang="pl-PL" sz="2000" dirty="0" smtClean="0">
              <a:latin typeface="+mn-lt"/>
            </a:endParaRPr>
          </a:p>
          <a:p>
            <a:pPr algn="just"/>
            <a:r>
              <a:rPr lang="pl-PL" sz="2000" dirty="0" smtClean="0">
                <a:latin typeface="+mn-lt"/>
              </a:rPr>
              <a:t>Link do projektów: 	</a:t>
            </a:r>
          </a:p>
          <a:p>
            <a:endParaRPr lang="pl-PL" dirty="0" smtClean="0"/>
          </a:p>
          <a:p>
            <a:endParaRPr lang="pl-PL" sz="2000" dirty="0" smtClean="0">
              <a:latin typeface="+mn-lt"/>
            </a:endParaRPr>
          </a:p>
          <a:p>
            <a:r>
              <a:rPr lang="pl-PL" sz="2000" dirty="0" smtClean="0">
                <a:solidFill>
                  <a:srgbClr val="00B050"/>
                </a:solidFill>
              </a:rPr>
              <a:t>http://www.ceo.org.pl/pl/au/news/matematyczne-problemy-badawcze-projektow-edukacyjnych </a:t>
            </a:r>
            <a:r>
              <a:rPr lang="pl-PL" sz="2000" dirty="0" smtClean="0"/>
              <a:t>	</a:t>
            </a:r>
          </a:p>
          <a:p>
            <a:r>
              <a:rPr lang="pl-PL" sz="2000" dirty="0" smtClean="0">
                <a:latin typeface="+mn-lt"/>
              </a:rPr>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48</a:t>
            </a:fld>
            <a:endParaRPr lang="pl-PL" dirty="0"/>
          </a:p>
        </p:txBody>
      </p:sp>
      <p:sp>
        <p:nvSpPr>
          <p:cNvPr id="3" name="pole tekstowe 2"/>
          <p:cNvSpPr txBox="1"/>
          <p:nvPr/>
        </p:nvSpPr>
        <p:spPr>
          <a:xfrm>
            <a:off x="539552" y="548680"/>
            <a:ext cx="7920880" cy="6801862"/>
          </a:xfrm>
          <a:prstGeom prst="rect">
            <a:avLst/>
          </a:prstGeom>
          <a:noFill/>
        </p:spPr>
        <p:txBody>
          <a:bodyPr wrap="square" rtlCol="0">
            <a:spAutoFit/>
          </a:bodyPr>
          <a:lstStyle/>
          <a:p>
            <a:r>
              <a:rPr lang="pl-PL" sz="2000" b="1" dirty="0" smtClean="0">
                <a:solidFill>
                  <a:srgbClr val="FF0000"/>
                </a:solidFill>
                <a:latin typeface="+mn-lt"/>
              </a:rPr>
              <a:t>Darmowy program </a:t>
            </a:r>
            <a:r>
              <a:rPr lang="pl-PL" sz="2000" b="1" dirty="0" err="1" smtClean="0">
                <a:solidFill>
                  <a:srgbClr val="FF0000"/>
                </a:solidFill>
                <a:latin typeface="+mn-lt"/>
              </a:rPr>
              <a:t>GeoGebra</a:t>
            </a:r>
            <a:r>
              <a:rPr lang="pl-PL" sz="2000" b="1" dirty="0" smtClean="0">
                <a:solidFill>
                  <a:srgbClr val="FF0000"/>
                </a:solidFill>
                <a:latin typeface="+mn-lt"/>
              </a:rPr>
              <a:t> </a:t>
            </a:r>
            <a:r>
              <a:rPr lang="pl-PL" sz="2000" dirty="0" smtClean="0">
                <a:latin typeface="+mn-lt"/>
              </a:rPr>
              <a:t> – link do projektu: </a:t>
            </a:r>
            <a:r>
              <a:rPr lang="pl-PL" sz="2000" dirty="0" smtClean="0">
                <a:solidFill>
                  <a:srgbClr val="00B050"/>
                </a:solidFill>
                <a:latin typeface="+mn-lt"/>
              </a:rPr>
              <a:t>https://sites.google.com/site/ggiwarszawa/ </a:t>
            </a:r>
          </a:p>
          <a:p>
            <a:endParaRPr lang="pl-PL" sz="2000" dirty="0" smtClean="0">
              <a:latin typeface="+mn-lt"/>
            </a:endParaRPr>
          </a:p>
          <a:p>
            <a:endParaRPr lang="pl-PL" sz="2000" dirty="0" smtClean="0">
              <a:latin typeface="+mn-lt"/>
            </a:endParaRPr>
          </a:p>
          <a:p>
            <a:r>
              <a:rPr lang="pl-PL" sz="2000" b="1" dirty="0" smtClean="0">
                <a:solidFill>
                  <a:srgbClr val="FF0000"/>
                </a:solidFill>
                <a:latin typeface="+mn-lt"/>
              </a:rPr>
              <a:t>Cyfrowa Szkoła – </a:t>
            </a:r>
            <a:r>
              <a:rPr lang="pl-PL" sz="2000" b="1" dirty="0" err="1" smtClean="0">
                <a:solidFill>
                  <a:srgbClr val="FF0000"/>
                </a:solidFill>
                <a:latin typeface="+mn-lt"/>
              </a:rPr>
              <a:t>Szkoła</a:t>
            </a:r>
            <a:r>
              <a:rPr lang="pl-PL" sz="2000" b="1" dirty="0" smtClean="0">
                <a:solidFill>
                  <a:srgbClr val="FF0000"/>
                </a:solidFill>
                <a:latin typeface="+mn-lt"/>
              </a:rPr>
              <a:t> </a:t>
            </a:r>
            <a:r>
              <a:rPr lang="pl-PL" sz="2000" dirty="0" smtClean="0">
                <a:latin typeface="+mn-lt"/>
              </a:rPr>
              <a:t>Podstawowa w Mordach – link do projektu: </a:t>
            </a:r>
            <a:r>
              <a:rPr lang="pl-PL" sz="2000" dirty="0" smtClean="0">
                <a:solidFill>
                  <a:srgbClr val="00B050"/>
                </a:solidFill>
                <a:latin typeface="+mn-lt"/>
              </a:rPr>
              <a:t>http://cyfrowa.spmordy.pl/index.php/zasoby-w-sieci/ma</a:t>
            </a:r>
            <a:r>
              <a:rPr lang="pl-PL" sz="2000" dirty="0" smtClean="0">
                <a:latin typeface="+mn-lt"/>
              </a:rPr>
              <a:t>tematyka 	</a:t>
            </a:r>
          </a:p>
          <a:p>
            <a:endParaRPr lang="pl-PL" sz="2000" dirty="0" smtClean="0">
              <a:latin typeface="+mn-lt"/>
            </a:endParaRPr>
          </a:p>
          <a:p>
            <a:endParaRPr lang="pl-PL" sz="2000" dirty="0" smtClean="0">
              <a:latin typeface="+mn-lt"/>
            </a:endParaRPr>
          </a:p>
          <a:p>
            <a:r>
              <a:rPr lang="pl-PL" sz="2000" b="1" dirty="0" smtClean="0">
                <a:solidFill>
                  <a:srgbClr val="FF0000"/>
                </a:solidFill>
                <a:latin typeface="+mn-lt"/>
              </a:rPr>
              <a:t>Matematyka a ochrona środowiska </a:t>
            </a:r>
            <a:r>
              <a:rPr lang="pl-PL" sz="2000" dirty="0" smtClean="0">
                <a:latin typeface="+mn-lt"/>
              </a:rPr>
              <a:t>– link do projektu: </a:t>
            </a:r>
            <a:r>
              <a:rPr lang="pl-PL" sz="2000" dirty="0" smtClean="0">
                <a:solidFill>
                  <a:srgbClr val="00B050"/>
                </a:solidFill>
                <a:latin typeface="+mn-lt"/>
              </a:rPr>
              <a:t>http://www.ceo.org.pl/pl/au/news/matematyka-ochrona-srodowiska </a:t>
            </a:r>
            <a:r>
              <a:rPr lang="pl-PL" sz="2000" dirty="0" smtClean="0">
                <a:latin typeface="+mn-lt"/>
              </a:rPr>
              <a:t/>
            </a:r>
            <a:br>
              <a:rPr lang="pl-PL" sz="2000" dirty="0" smtClean="0">
                <a:latin typeface="+mn-lt"/>
              </a:rPr>
            </a:br>
            <a:endParaRPr lang="pl-PL" sz="2000" dirty="0" smtClean="0">
              <a:latin typeface="+mn-lt"/>
            </a:endParaRPr>
          </a:p>
          <a:p>
            <a:r>
              <a:rPr lang="pl-PL" sz="2000" b="1" dirty="0" smtClean="0">
                <a:solidFill>
                  <a:srgbClr val="FF0000"/>
                </a:solidFill>
                <a:latin typeface="+mn-lt"/>
              </a:rPr>
              <a:t>Efekty dydaktyczne projektów matematycznych w AU3 </a:t>
            </a:r>
            <a:r>
              <a:rPr lang="pl-PL" sz="2000" dirty="0" smtClean="0">
                <a:latin typeface="+mn-lt"/>
              </a:rPr>
              <a:t>–</a:t>
            </a:r>
            <a:r>
              <a:rPr lang="pl-PL" sz="2000" b="1" dirty="0" smtClean="0">
                <a:solidFill>
                  <a:srgbClr val="FF0000"/>
                </a:solidFill>
                <a:latin typeface="+mn-lt"/>
              </a:rPr>
              <a:t> </a:t>
            </a:r>
            <a:r>
              <a:rPr lang="pl-PL" sz="2000" dirty="0" smtClean="0">
                <a:latin typeface="+mn-lt"/>
              </a:rPr>
              <a:t>link do projektów: </a:t>
            </a:r>
            <a:br>
              <a:rPr lang="pl-PL" sz="2000" dirty="0" smtClean="0">
                <a:latin typeface="+mn-lt"/>
              </a:rPr>
            </a:br>
            <a:r>
              <a:rPr lang="pl-PL" sz="2000" dirty="0" smtClean="0">
                <a:solidFill>
                  <a:srgbClr val="00B050"/>
                </a:solidFill>
                <a:latin typeface="+mn-lt"/>
              </a:rPr>
              <a:t>http://www.ceo.org.pl/pl/au/news/efekty-dydaktyczne-projektow-matematycznych-w-au3 </a:t>
            </a:r>
            <a:r>
              <a:rPr lang="pl-PL" sz="2000" dirty="0" smtClean="0"/>
              <a:t>	</a:t>
            </a:r>
          </a:p>
          <a:p>
            <a:r>
              <a:rPr lang="pl-PL" sz="2000" dirty="0" smtClean="0"/>
              <a:t>	</a:t>
            </a:r>
          </a:p>
          <a:p>
            <a:r>
              <a:rPr lang="pl-PL" sz="2000" dirty="0" smtClean="0">
                <a:latin typeface="+mn-lt"/>
              </a:rPr>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49</a:t>
            </a:fld>
            <a:endParaRPr lang="pl-PL" dirty="0"/>
          </a:p>
        </p:txBody>
      </p:sp>
      <p:sp>
        <p:nvSpPr>
          <p:cNvPr id="3" name="pole tekstowe 2"/>
          <p:cNvSpPr txBox="1"/>
          <p:nvPr/>
        </p:nvSpPr>
        <p:spPr>
          <a:xfrm>
            <a:off x="539552" y="548680"/>
            <a:ext cx="8208912" cy="6801862"/>
          </a:xfrm>
          <a:prstGeom prst="rect">
            <a:avLst/>
          </a:prstGeom>
          <a:noFill/>
        </p:spPr>
        <p:txBody>
          <a:bodyPr wrap="square" rtlCol="0">
            <a:spAutoFit/>
          </a:bodyPr>
          <a:lstStyle/>
          <a:p>
            <a:r>
              <a:rPr lang="pl-PL" sz="2000" b="1" dirty="0" smtClean="0">
                <a:solidFill>
                  <a:srgbClr val="FF0000"/>
                </a:solidFill>
                <a:latin typeface="+mn-lt"/>
              </a:rPr>
              <a:t>Eksperymenty z matematyki AU </a:t>
            </a:r>
            <a:r>
              <a:rPr lang="pl-PL" sz="2000" dirty="0" smtClean="0">
                <a:latin typeface="+mn-lt"/>
              </a:rPr>
              <a:t>– link do projektu: </a:t>
            </a:r>
            <a:r>
              <a:rPr lang="pl-PL" sz="2000" dirty="0" smtClean="0">
                <a:solidFill>
                  <a:srgbClr val="00B050"/>
                </a:solidFill>
                <a:latin typeface="+mn-lt"/>
              </a:rPr>
              <a:t>http://www.ceo.org.pl/pl/au/news/skarbiec-au-eksperymenty-z-matematyki </a:t>
            </a:r>
          </a:p>
          <a:p>
            <a:endParaRPr lang="pl-PL" sz="2000" dirty="0" smtClean="0">
              <a:solidFill>
                <a:srgbClr val="00B050"/>
              </a:solidFill>
              <a:latin typeface="+mn-lt"/>
            </a:endParaRPr>
          </a:p>
          <a:p>
            <a:endParaRPr lang="pl-PL" sz="2000" dirty="0" smtClean="0">
              <a:solidFill>
                <a:srgbClr val="00B050"/>
              </a:solidFill>
              <a:latin typeface="+mn-lt"/>
            </a:endParaRPr>
          </a:p>
          <a:p>
            <a:r>
              <a:rPr lang="pl-PL" sz="2000" b="1" dirty="0" smtClean="0">
                <a:solidFill>
                  <a:srgbClr val="FF0000"/>
                </a:solidFill>
                <a:latin typeface="+mn-lt"/>
              </a:rPr>
              <a:t>OK na lekcjach – matematyka </a:t>
            </a:r>
            <a:r>
              <a:rPr lang="pl-PL" sz="2000" dirty="0" smtClean="0">
                <a:latin typeface="+mn-lt"/>
              </a:rPr>
              <a:t>– link do materiałów: </a:t>
            </a:r>
            <a:r>
              <a:rPr lang="pl-PL" sz="2000" dirty="0" smtClean="0">
                <a:solidFill>
                  <a:srgbClr val="00B050"/>
                </a:solidFill>
                <a:latin typeface="+mn-lt"/>
              </a:rPr>
              <a:t>http://www.ceo.org.pl/pl/ok/skarbiec-ok/ok-na-lekcjach/matematyka </a:t>
            </a:r>
          </a:p>
          <a:p>
            <a:endParaRPr lang="pl-PL" sz="2000" dirty="0" smtClean="0">
              <a:solidFill>
                <a:srgbClr val="00B050"/>
              </a:solidFill>
              <a:latin typeface="+mn-lt"/>
            </a:endParaRPr>
          </a:p>
          <a:p>
            <a:endParaRPr lang="pl-PL" sz="2000" dirty="0" smtClean="0">
              <a:solidFill>
                <a:srgbClr val="00B050"/>
              </a:solidFill>
              <a:latin typeface="+mn-lt"/>
            </a:endParaRPr>
          </a:p>
          <a:p>
            <a:r>
              <a:rPr lang="pl-PL" sz="2000" b="1" dirty="0" smtClean="0">
                <a:solidFill>
                  <a:srgbClr val="FF0000"/>
                </a:solidFill>
                <a:latin typeface="+mn-lt"/>
              </a:rPr>
              <a:t>Wrota wiedzy – matematyka </a:t>
            </a:r>
            <a:r>
              <a:rPr lang="pl-PL" sz="2000" dirty="0" smtClean="0">
                <a:latin typeface="+mn-lt"/>
              </a:rPr>
              <a:t>– link do dobrych praktyk: </a:t>
            </a:r>
            <a:r>
              <a:rPr lang="pl-PL" sz="2000" dirty="0" smtClean="0">
                <a:solidFill>
                  <a:srgbClr val="00B050"/>
                </a:solidFill>
                <a:latin typeface="+mn-lt"/>
              </a:rPr>
              <a:t>http://www.ceo.org.pl/pl/wrota-wiedzy/matematyka </a:t>
            </a:r>
          </a:p>
          <a:p>
            <a:endParaRPr lang="pl-PL" sz="2000" dirty="0" smtClean="0">
              <a:solidFill>
                <a:srgbClr val="00B050"/>
              </a:solidFill>
              <a:latin typeface="+mn-lt"/>
            </a:endParaRPr>
          </a:p>
          <a:p>
            <a:endParaRPr lang="pl-PL" sz="2000" dirty="0" smtClean="0">
              <a:solidFill>
                <a:srgbClr val="00B050"/>
              </a:solidFill>
              <a:latin typeface="+mn-lt"/>
            </a:endParaRPr>
          </a:p>
          <a:p>
            <a:r>
              <a:rPr lang="pl-PL" sz="2000" b="1" dirty="0" smtClean="0">
                <a:solidFill>
                  <a:srgbClr val="FF0000"/>
                </a:solidFill>
                <a:latin typeface="+mn-lt"/>
              </a:rPr>
              <a:t>Szkolny Dzień Matematyki </a:t>
            </a:r>
            <a:r>
              <a:rPr lang="pl-PL" sz="2000" dirty="0" smtClean="0">
                <a:latin typeface="+mn-lt"/>
              </a:rPr>
              <a:t>– link do dobrych praktyk: </a:t>
            </a:r>
            <a:r>
              <a:rPr lang="pl-PL" sz="2000" dirty="0" smtClean="0">
                <a:solidFill>
                  <a:srgbClr val="00B050"/>
                </a:solidFill>
                <a:latin typeface="+mn-lt"/>
              </a:rPr>
              <a:t>http://www.odn.zgora.pl/pdf/medioteka/dobrepraktyki/dzien_matematyki_</a:t>
            </a:r>
            <a:br>
              <a:rPr lang="pl-PL" sz="2000" dirty="0" smtClean="0">
                <a:solidFill>
                  <a:srgbClr val="00B050"/>
                </a:solidFill>
                <a:latin typeface="+mn-lt"/>
              </a:rPr>
            </a:br>
            <a:r>
              <a:rPr lang="pl-PL" sz="2000" dirty="0" err="1" smtClean="0">
                <a:solidFill>
                  <a:srgbClr val="00B050"/>
                </a:solidFill>
                <a:latin typeface="+mn-lt"/>
              </a:rPr>
              <a:t>sulechow.pdf</a:t>
            </a:r>
            <a:r>
              <a:rPr lang="pl-PL" sz="2000" dirty="0" smtClean="0">
                <a:solidFill>
                  <a:srgbClr val="00B050"/>
                </a:solidFill>
                <a:latin typeface="+mn-lt"/>
              </a:rPr>
              <a:t> </a:t>
            </a:r>
            <a:r>
              <a:rPr lang="pl-PL" sz="2000" dirty="0" smtClean="0"/>
              <a:t>	</a:t>
            </a:r>
          </a:p>
          <a:p>
            <a:r>
              <a:rPr lang="pl-PL" sz="2000" dirty="0" smtClean="0"/>
              <a:t>	</a:t>
            </a:r>
          </a:p>
          <a:p>
            <a:r>
              <a:rPr lang="pl-PL" sz="2000" dirty="0" smtClean="0">
                <a:latin typeface="+mn-lt"/>
              </a:rPr>
              <a:t>	</a:t>
            </a:r>
          </a:p>
          <a:p>
            <a:endParaRPr lang="pl-PL" sz="2000" dirty="0" smtClean="0">
              <a:latin typeface="+mn-lt"/>
            </a:endParaRPr>
          </a:p>
          <a:p>
            <a:r>
              <a:rPr lang="pl-PL" sz="2000" dirty="0" smtClean="0"/>
              <a:t>	</a:t>
            </a:r>
          </a:p>
          <a:p>
            <a:r>
              <a:rPr lang="pl-PL" sz="2000" dirty="0" smtClean="0">
                <a:latin typeface="+mn-lt"/>
              </a:rPr>
              <a:t>	</a:t>
            </a:r>
          </a:p>
          <a:p>
            <a:endParaRPr lang="pl-PL" dirty="0" smtClean="0"/>
          </a:p>
          <a:p>
            <a:r>
              <a:rPr lang="pl-PL" dirty="0" smtClean="0"/>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50</a:t>
            </a:fld>
            <a:endParaRPr lang="pl-PL" dirty="0"/>
          </a:p>
        </p:txBody>
      </p:sp>
      <p:sp>
        <p:nvSpPr>
          <p:cNvPr id="1025" name="Rectangle 1"/>
          <p:cNvSpPr>
            <a:spLocks noChangeArrowheads="1"/>
          </p:cNvSpPr>
          <p:nvPr/>
        </p:nvSpPr>
        <p:spPr bwMode="auto">
          <a:xfrm>
            <a:off x="467544" y="-3179"/>
            <a:ext cx="8496944"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pl-PL"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2"/>
              </a:rPr>
              <a:t>https://www.wsip.pl/e-konferencje/jak-uczyc-matematyki-w-nowej-rzeczywistosci-szkolnej-poznaj-skuteczna-recepte/</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film z konferencji</a:t>
            </a: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3"/>
              </a:rPr>
              <a:t>http://mathriders.pl/about/methodology/</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Skuteczna metodyka </a:t>
            </a:r>
            <a:r>
              <a:rPr kumimoji="0" lang="pl-PL"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MathRiders</a:t>
            </a:r>
            <a:endPar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pl-PL"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MathRiders</a:t>
            </a:r>
            <a:r>
              <a:rPr kumimoji="0" lang="pl-PL"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to międzynarodowy program </a:t>
            </a:r>
            <a:r>
              <a:rPr kumimoji="0" lang="pl-PL"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edukacji</a:t>
            </a:r>
            <a:r>
              <a:rPr kumimoji="0" lang="pl-PL"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matematycznej przeznaczony dla uczniów w wieku od 4 do 18 lat, opracowana przez światowej klasy pedagogów. Łączy najnowocześniejsze techniki nauczania przedmiotów ścisłych: ukazuje uczestnikom codzienne zastosowania matematyki i kształtuje umiejętność </a:t>
            </a:r>
            <a:endPar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4"/>
              </a:rPr>
              <a:t>http://www.cogito.com.pl/Artykul/9369/Jak_Efektywnie_Sie_Uczyc_-_5_Krokow_Do_Sukcesu.html#close</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materiał dla ucznia</a:t>
            </a:r>
            <a:endParaRPr lang="pl-PL" dirty="0" smtClean="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5"/>
              </a:rPr>
              <a:t>https://mojaosswiata.wordpress.com/2011/03/08/uczyc-licealistow-matematyki/</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 doświadczeń nauczyciela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6"/>
              </a:rPr>
              <a:t>https://sites.google.com/site/programdlalo/home</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warszawskie centrum </a:t>
            </a:r>
            <a:r>
              <a:rPr kumimoji="0" lang="pl-PL"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geogebry</a:t>
            </a:r>
            <a:endPar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7"/>
              </a:rPr>
              <a:t>http://www.matematyka.wroc.pl/</a:t>
            </a: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8"/>
              </a:rPr>
              <a:t>http://www.ore.edu.pl/matematyka/4318-jak-odczarowac-matematyke</a:t>
            </a: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9"/>
              </a:rPr>
              <a:t>https://www.youtube.com/watch?v=wVGkvTJiseA</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wykład o nauczaniu czynnościowym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10"/>
              </a:rPr>
              <a:t>http://www.toc.edu.pl/</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krytyczne myślenie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51</a:t>
            </a:fld>
            <a:endParaRPr lang="pl-PL" dirty="0"/>
          </a:p>
        </p:txBody>
      </p:sp>
      <p:sp>
        <p:nvSpPr>
          <p:cNvPr id="4" name="pole tekstowe 3"/>
          <p:cNvSpPr txBox="1"/>
          <p:nvPr/>
        </p:nvSpPr>
        <p:spPr>
          <a:xfrm>
            <a:off x="1331640" y="2060848"/>
            <a:ext cx="5400600" cy="369332"/>
          </a:xfrm>
          <a:prstGeom prst="rect">
            <a:avLst/>
          </a:prstGeom>
          <a:noFill/>
        </p:spPr>
        <p:txBody>
          <a:bodyPr wrap="square" rtlCol="0">
            <a:spAutoFit/>
          </a:bodyPr>
          <a:lstStyle/>
          <a:p>
            <a:r>
              <a:rPr lang="pl-PL" dirty="0" smtClean="0">
                <a:hlinkClick r:id="rId2" action="ppaction://hlinkpres?slideindex=1&amp;slidetitle="/>
              </a:rPr>
              <a:t>Portret maturzysty 2015.ppt</a:t>
            </a:r>
            <a:endParaRPr lang="pl-PL"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ymbol zastępczy zawartości 2"/>
          <p:cNvSpPr>
            <a:spLocks noGrp="1"/>
          </p:cNvSpPr>
          <p:nvPr>
            <p:ph idx="1"/>
          </p:nvPr>
        </p:nvSpPr>
        <p:spPr>
          <a:xfrm>
            <a:off x="971600" y="836712"/>
            <a:ext cx="7653536" cy="4392488"/>
          </a:xfrm>
        </p:spPr>
        <p:txBody>
          <a:bodyPr/>
          <a:lstStyle/>
          <a:p>
            <a:endParaRPr lang="pl-PL" dirty="0" smtClean="0"/>
          </a:p>
          <a:p>
            <a:pPr>
              <a:buNone/>
            </a:pPr>
            <a:r>
              <a:rPr lang="pl-PL" sz="3600" dirty="0" smtClean="0"/>
              <a:t>7.       </a:t>
            </a:r>
            <a:r>
              <a:rPr lang="pl-PL" sz="3600" dirty="0" smtClean="0">
                <a:solidFill>
                  <a:srgbClr val="FF0000"/>
                </a:solidFill>
              </a:rPr>
              <a:t>Oferta </a:t>
            </a:r>
            <a:r>
              <a:rPr lang="pl-PL" sz="3600" dirty="0" smtClean="0">
                <a:solidFill>
                  <a:srgbClr val="FF0000"/>
                </a:solidFill>
              </a:rPr>
              <a:t>doskonalenia na okres</a:t>
            </a:r>
            <a:br>
              <a:rPr lang="pl-PL" sz="3600" dirty="0" smtClean="0">
                <a:solidFill>
                  <a:srgbClr val="FF0000"/>
                </a:solidFill>
              </a:rPr>
            </a:br>
            <a:r>
              <a:rPr lang="pl-PL" sz="3600" dirty="0" smtClean="0">
                <a:solidFill>
                  <a:srgbClr val="FF0000"/>
                </a:solidFill>
              </a:rPr>
              <a:t> </a:t>
            </a:r>
            <a:r>
              <a:rPr lang="pl-PL" sz="3600" dirty="0" smtClean="0">
                <a:solidFill>
                  <a:srgbClr val="FF0000"/>
                </a:solidFill>
              </a:rPr>
              <a:t>      wrzesień </a:t>
            </a:r>
            <a:r>
              <a:rPr lang="pl-PL" sz="3600" dirty="0" smtClean="0">
                <a:solidFill>
                  <a:srgbClr val="FF0000"/>
                </a:solidFill>
              </a:rPr>
              <a:t>2016 – styczeń 2017</a:t>
            </a:r>
          </a:p>
        </p:txBody>
      </p:sp>
      <p:sp>
        <p:nvSpPr>
          <p:cNvPr id="73731"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243C5D2-2033-437F-823F-89C6AECE626E}" type="slidenum">
              <a:rPr lang="pl-PL" smtClean="0"/>
              <a:pPr fontAlgn="base">
                <a:spcBef>
                  <a:spcPct val="0"/>
                </a:spcBef>
                <a:spcAft>
                  <a:spcPct val="0"/>
                </a:spcAft>
              </a:pPr>
              <a:t>52</a:t>
            </a:fld>
            <a:endParaRPr lang="pl-PL"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ytuł 1"/>
          <p:cNvSpPr>
            <a:spLocks noGrp="1"/>
          </p:cNvSpPr>
          <p:nvPr>
            <p:ph type="title"/>
          </p:nvPr>
        </p:nvSpPr>
        <p:spPr>
          <a:xfrm>
            <a:off x="500063" y="642938"/>
            <a:ext cx="8229600" cy="2643187"/>
          </a:xfrm>
        </p:spPr>
        <p:txBody>
          <a:bodyPr/>
          <a:lstStyle/>
          <a:p>
            <a:r>
              <a:rPr lang="pl-PL" dirty="0" smtClean="0">
                <a:solidFill>
                  <a:srgbClr val="FF0000"/>
                </a:solidFill>
              </a:rPr>
              <a:t/>
            </a:r>
            <a:br>
              <a:rPr lang="pl-PL" dirty="0" smtClean="0">
                <a:solidFill>
                  <a:srgbClr val="FF0000"/>
                </a:solidFill>
              </a:rPr>
            </a:br>
            <a:endParaRPr lang="pl-PL" dirty="0" smtClean="0">
              <a:solidFill>
                <a:srgbClr val="FF0000"/>
              </a:solidFill>
            </a:endParaRPr>
          </a:p>
        </p:txBody>
      </p:sp>
      <p:sp>
        <p:nvSpPr>
          <p:cNvPr id="78852"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1766C3A1-EA49-44C2-A53A-0445867552D2}" type="slidenum">
              <a:rPr lang="pl-PL" smtClean="0"/>
              <a:pPr fontAlgn="base">
                <a:spcBef>
                  <a:spcPct val="0"/>
                </a:spcBef>
                <a:spcAft>
                  <a:spcPct val="0"/>
                </a:spcAft>
              </a:pPr>
              <a:t>53</a:t>
            </a:fld>
            <a:endParaRPr lang="pl-PL" smtClean="0"/>
          </a:p>
        </p:txBody>
      </p:sp>
      <p:pic>
        <p:nvPicPr>
          <p:cNvPr id="1026" name="Picture 2"/>
          <p:cNvPicPr>
            <a:picLocks noChangeAspect="1" noChangeArrowheads="1"/>
          </p:cNvPicPr>
          <p:nvPr/>
        </p:nvPicPr>
        <p:blipFill>
          <a:blip r:embed="rId2" cstate="print"/>
          <a:srcRect l="34843" t="38499" r="23813" b="29301"/>
          <a:stretch>
            <a:fillRect/>
          </a:stretch>
        </p:blipFill>
        <p:spPr bwMode="auto">
          <a:xfrm>
            <a:off x="251520" y="260648"/>
            <a:ext cx="8628262" cy="51125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54</a:t>
            </a:fld>
            <a:endParaRPr lang="pl-PL" dirty="0"/>
          </a:p>
        </p:txBody>
      </p:sp>
      <p:pic>
        <p:nvPicPr>
          <p:cNvPr id="2050" name="Picture 2"/>
          <p:cNvPicPr>
            <a:picLocks noChangeAspect="1" noChangeArrowheads="1"/>
          </p:cNvPicPr>
          <p:nvPr/>
        </p:nvPicPr>
        <p:blipFill>
          <a:blip r:embed="rId2" cstate="print"/>
          <a:srcRect l="34450" t="37799" r="23419" b="30001"/>
          <a:stretch>
            <a:fillRect/>
          </a:stretch>
        </p:blipFill>
        <p:spPr bwMode="auto">
          <a:xfrm>
            <a:off x="395534" y="332656"/>
            <a:ext cx="8625129" cy="4644104"/>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55</a:t>
            </a:fld>
            <a:endParaRPr lang="pl-PL" dirty="0"/>
          </a:p>
        </p:txBody>
      </p:sp>
      <p:pic>
        <p:nvPicPr>
          <p:cNvPr id="3074" name="Picture 2"/>
          <p:cNvPicPr>
            <a:picLocks noChangeAspect="1" noChangeArrowheads="1"/>
          </p:cNvPicPr>
          <p:nvPr/>
        </p:nvPicPr>
        <p:blipFill>
          <a:blip r:embed="rId2" cstate="print"/>
          <a:srcRect l="34450" t="38499" r="21057" b="23701"/>
          <a:stretch>
            <a:fillRect/>
          </a:stretch>
        </p:blipFill>
        <p:spPr bwMode="auto">
          <a:xfrm>
            <a:off x="251519" y="404664"/>
            <a:ext cx="8813997" cy="493208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56</a:t>
            </a:fld>
            <a:endParaRPr lang="pl-PL" dirty="0"/>
          </a:p>
        </p:txBody>
      </p:sp>
      <p:pic>
        <p:nvPicPr>
          <p:cNvPr id="4098" name="Picture 2"/>
          <p:cNvPicPr>
            <a:picLocks noChangeAspect="1" noChangeArrowheads="1"/>
          </p:cNvPicPr>
          <p:nvPr/>
        </p:nvPicPr>
        <p:blipFill>
          <a:blip r:embed="rId2" cstate="print"/>
          <a:srcRect l="34844" t="37799" r="23813" b="27901"/>
          <a:stretch>
            <a:fillRect/>
          </a:stretch>
        </p:blipFill>
        <p:spPr bwMode="auto">
          <a:xfrm>
            <a:off x="467538" y="332656"/>
            <a:ext cx="8485716" cy="468008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57</a:t>
            </a:fld>
            <a:endParaRPr lang="pl-PL" dirty="0"/>
          </a:p>
        </p:txBody>
      </p:sp>
      <p:pic>
        <p:nvPicPr>
          <p:cNvPr id="5122" name="Picture 2"/>
          <p:cNvPicPr>
            <a:picLocks noChangeAspect="1" noChangeArrowheads="1"/>
          </p:cNvPicPr>
          <p:nvPr/>
        </p:nvPicPr>
        <p:blipFill>
          <a:blip r:embed="rId2" cstate="print"/>
          <a:srcRect l="34450" t="36266" r="32476" b="35734"/>
          <a:stretch>
            <a:fillRect/>
          </a:stretch>
        </p:blipFill>
        <p:spPr bwMode="auto">
          <a:xfrm>
            <a:off x="179512" y="476672"/>
            <a:ext cx="8694000" cy="4536504"/>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58</a:t>
            </a:fld>
            <a:endParaRPr lang="pl-PL" dirty="0"/>
          </a:p>
        </p:txBody>
      </p:sp>
      <p:pic>
        <p:nvPicPr>
          <p:cNvPr id="6146" name="Picture 2"/>
          <p:cNvPicPr>
            <a:picLocks noChangeAspect="1" noChangeArrowheads="1"/>
          </p:cNvPicPr>
          <p:nvPr/>
        </p:nvPicPr>
        <p:blipFill>
          <a:blip r:embed="rId2" cstate="print"/>
          <a:srcRect l="34450" t="35700" r="27751" b="34201"/>
          <a:stretch>
            <a:fillRect/>
          </a:stretch>
        </p:blipFill>
        <p:spPr bwMode="auto">
          <a:xfrm>
            <a:off x="251520" y="404664"/>
            <a:ext cx="8680184" cy="468052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59</a:t>
            </a:fld>
            <a:endParaRPr lang="pl-PL" dirty="0"/>
          </a:p>
        </p:txBody>
      </p:sp>
      <p:pic>
        <p:nvPicPr>
          <p:cNvPr id="7170" name="Picture 2"/>
          <p:cNvPicPr>
            <a:picLocks noChangeAspect="1" noChangeArrowheads="1"/>
          </p:cNvPicPr>
          <p:nvPr/>
        </p:nvPicPr>
        <p:blipFill>
          <a:blip r:embed="rId2" cstate="print"/>
          <a:srcRect l="34450" t="36266" r="24207" b="32234"/>
          <a:stretch>
            <a:fillRect/>
          </a:stretch>
        </p:blipFill>
        <p:spPr bwMode="auto">
          <a:xfrm>
            <a:off x="395536" y="620688"/>
            <a:ext cx="8736000" cy="4608512"/>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ytuł 1"/>
          <p:cNvSpPr>
            <a:spLocks noGrp="1"/>
          </p:cNvSpPr>
          <p:nvPr>
            <p:ph type="title"/>
          </p:nvPr>
        </p:nvSpPr>
        <p:spPr>
          <a:xfrm>
            <a:off x="457200" y="274638"/>
            <a:ext cx="8229600" cy="777875"/>
          </a:xfrm>
        </p:spPr>
        <p:txBody>
          <a:bodyPr/>
          <a:lstStyle/>
          <a:p>
            <a:r>
              <a:rPr lang="pl-PL" smtClean="0">
                <a:solidFill>
                  <a:srgbClr val="FF0000"/>
                </a:solidFill>
              </a:rPr>
              <a:t>Informacje organizacyjne</a:t>
            </a:r>
          </a:p>
        </p:txBody>
      </p:sp>
      <p:sp>
        <p:nvSpPr>
          <p:cNvPr id="3" name="Symbol zastępczy zawartości 2"/>
          <p:cNvSpPr>
            <a:spLocks noGrp="1"/>
          </p:cNvSpPr>
          <p:nvPr>
            <p:ph idx="1"/>
          </p:nvPr>
        </p:nvSpPr>
        <p:spPr>
          <a:xfrm>
            <a:off x="468313" y="1125538"/>
            <a:ext cx="8229600" cy="4525962"/>
          </a:xfrm>
        </p:spPr>
        <p:txBody>
          <a:bodyPr/>
          <a:lstStyle/>
          <a:p>
            <a:pPr marL="514350" indent="-514350">
              <a:buFont typeface="+mj-lt"/>
              <a:buAutoNum type="arabicPeriod"/>
              <a:defRPr/>
            </a:pPr>
            <a:r>
              <a:rPr lang="pl-PL" sz="2400" dirty="0" smtClean="0"/>
              <a:t>Udział we wszystkich rodzajach form wymaga wypełnienia zgłoszenia (wzór na końcu informatora </a:t>
            </a:r>
            <a:br>
              <a:rPr lang="pl-PL" sz="2400" dirty="0" smtClean="0"/>
            </a:br>
            <a:r>
              <a:rPr lang="pl-PL" sz="2400" dirty="0" smtClean="0"/>
              <a:t>lub </a:t>
            </a:r>
            <a:r>
              <a:rPr lang="pl-PL" sz="2400" b="1" dirty="0" smtClean="0"/>
              <a:t>„formularz zgłoszeniowy” na stronie internetowej ODN w Łomży) i przesłania go do siedziby ośrodka. </a:t>
            </a:r>
          </a:p>
          <a:p>
            <a:pPr marL="514350" indent="-514350">
              <a:buFont typeface="+mj-lt"/>
              <a:buAutoNum type="arabicPeriod"/>
              <a:defRPr/>
            </a:pPr>
            <a:r>
              <a:rPr lang="pl-PL" sz="2400" dirty="0" smtClean="0"/>
              <a:t>Na każdą formę doskonalenia należy przysłać oddzielne zgłoszenie. </a:t>
            </a:r>
          </a:p>
          <a:p>
            <a:pPr marL="514350" indent="-514350">
              <a:buFont typeface="+mj-lt"/>
              <a:buAutoNum type="arabicPeriod"/>
              <a:defRPr/>
            </a:pPr>
            <a:r>
              <a:rPr lang="pl-PL" sz="2400" dirty="0" smtClean="0"/>
              <a:t>Przysłanie zgłoszenia jest </a:t>
            </a:r>
            <a:r>
              <a:rPr lang="pl-PL" sz="2400" b="1" dirty="0" smtClean="0"/>
              <a:t>równoważne z deklaracją udziału w zajęciach. </a:t>
            </a:r>
          </a:p>
          <a:p>
            <a:pPr marL="514350" indent="-514350">
              <a:buFont typeface="+mj-lt"/>
              <a:buAutoNum type="arabicPeriod"/>
              <a:defRPr/>
            </a:pPr>
            <a:r>
              <a:rPr lang="pl-PL" sz="2400" dirty="0" smtClean="0"/>
              <a:t>Warunkiem realizacji każdego szkolenia jest skompletowanie odpowiednio licznej grupy uczestników. </a:t>
            </a:r>
          </a:p>
          <a:p>
            <a:pPr marL="514350" indent="-514350">
              <a:buFont typeface="+mj-lt"/>
              <a:buAutoNum type="arabicPeriod"/>
              <a:defRPr/>
            </a:pPr>
            <a:endParaRPr lang="pl-PL" sz="2400" b="1" dirty="0" smtClean="0"/>
          </a:p>
          <a:p>
            <a:pPr>
              <a:defRPr/>
            </a:pPr>
            <a:endParaRPr lang="pl-PL" sz="2800" dirty="0"/>
          </a:p>
        </p:txBody>
      </p:sp>
      <p:sp>
        <p:nvSpPr>
          <p:cNvPr id="74756"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B5460F47-E307-45B0-99D6-C76D3A045555}" type="slidenum">
              <a:rPr lang="pl-PL" smtClean="0"/>
              <a:pPr fontAlgn="base">
                <a:spcBef>
                  <a:spcPct val="0"/>
                </a:spcBef>
                <a:spcAft>
                  <a:spcPct val="0"/>
                </a:spcAft>
              </a:pPr>
              <a:t>60</a:t>
            </a:fld>
            <a:endParaRPr lang="pl-PL"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ymbol zastępczy zawartości 2"/>
          <p:cNvSpPr>
            <a:spLocks noGrp="1"/>
          </p:cNvSpPr>
          <p:nvPr>
            <p:ph idx="1"/>
          </p:nvPr>
        </p:nvSpPr>
        <p:spPr>
          <a:xfrm>
            <a:off x="457200" y="476250"/>
            <a:ext cx="8229600" cy="5649913"/>
          </a:xfrm>
        </p:spPr>
        <p:txBody>
          <a:bodyPr/>
          <a:lstStyle/>
          <a:p>
            <a:pPr marL="457200" indent="-457200">
              <a:buNone/>
            </a:pPr>
            <a:endParaRPr lang="pl-PL" sz="2400" dirty="0" smtClean="0"/>
          </a:p>
          <a:p>
            <a:pPr marL="457200" indent="-457200">
              <a:buFont typeface="Calibri" pitchFamily="34" charset="0"/>
              <a:buAutoNum type="arabicPeriod" startAt="5"/>
            </a:pPr>
            <a:r>
              <a:rPr lang="pl-PL" sz="2400" dirty="0" smtClean="0"/>
              <a:t>Zajęcia na kursach będą odbywały się przede wszystkim </a:t>
            </a:r>
            <a:br>
              <a:rPr lang="pl-PL" sz="2400" dirty="0" smtClean="0"/>
            </a:br>
            <a:r>
              <a:rPr lang="pl-PL" sz="2400" dirty="0" smtClean="0"/>
              <a:t>w systemie popołudniowym i sobotnio-niedzielnym. </a:t>
            </a:r>
          </a:p>
          <a:p>
            <a:pPr marL="457200" indent="-457200">
              <a:buFont typeface="Calibri" pitchFamily="34" charset="0"/>
              <a:buAutoNum type="arabicPeriod" startAt="5"/>
            </a:pPr>
            <a:r>
              <a:rPr lang="pl-PL" sz="2400" dirty="0" smtClean="0"/>
              <a:t>O zakwalifikowaniu do danej grupy lub odwołaniu zajęć zainteresowani nauczyciele zostaną powiadomieni przez organizatora na tydzień przed zajęciami e-mailem podanym w zgłoszeniu, natomiast przypomnienie wyślemy </a:t>
            </a:r>
            <a:r>
              <a:rPr lang="pl-PL" sz="2400" dirty="0" err="1" smtClean="0"/>
              <a:t>sms</a:t>
            </a:r>
            <a:r>
              <a:rPr lang="pl-PL" sz="2400" dirty="0" smtClean="0"/>
              <a:t> na numer telefonu.</a:t>
            </a:r>
            <a:endParaRPr lang="pl-PL" dirty="0" smtClean="0"/>
          </a:p>
          <a:p>
            <a:pPr marL="457200" indent="-457200">
              <a:buFont typeface="Calibri" pitchFamily="34" charset="0"/>
              <a:buAutoNum type="arabicPeriod" startAt="5"/>
            </a:pPr>
            <a:r>
              <a:rPr lang="pl-PL" sz="2400" dirty="0" smtClean="0"/>
              <a:t>Terminy przyjmowania zgłoszeń na wszystkie szkolenia </a:t>
            </a:r>
            <a:r>
              <a:rPr lang="pl-PL" sz="2400" b="1" dirty="0" smtClean="0"/>
              <a:t>do </a:t>
            </a:r>
            <a:br>
              <a:rPr lang="pl-PL" sz="2400" b="1" dirty="0" smtClean="0"/>
            </a:br>
            <a:r>
              <a:rPr lang="pl-PL" sz="2400" b="1" dirty="0" smtClean="0"/>
              <a:t>15 września 2016 r. </a:t>
            </a:r>
            <a:r>
              <a:rPr lang="pl-PL" sz="2400" dirty="0" smtClean="0"/>
              <a:t>(termin nieprzekraczalny: </a:t>
            </a:r>
            <a:r>
              <a:rPr lang="pl-PL" sz="2400" b="1" dirty="0" smtClean="0"/>
              <a:t>miesiąc przed dniem rozpoczęcia formy doskonalenia). </a:t>
            </a:r>
          </a:p>
          <a:p>
            <a:pPr lvl="1">
              <a:buNone/>
            </a:pPr>
            <a:endParaRPr lang="pl-PL" sz="2000" b="1" dirty="0" smtClean="0"/>
          </a:p>
          <a:p>
            <a:pPr marL="457200" indent="-457200">
              <a:buFont typeface="Calibri" pitchFamily="34" charset="0"/>
              <a:buAutoNum type="arabicPeriod" startAt="5"/>
            </a:pPr>
            <a:endParaRPr lang="pl-PL" sz="2400" dirty="0" smtClean="0"/>
          </a:p>
        </p:txBody>
      </p:sp>
      <p:sp>
        <p:nvSpPr>
          <p:cNvPr id="75779"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D5290CF6-C251-4AF0-922B-FC647F77F3CA}" type="slidenum">
              <a:rPr lang="pl-PL" smtClean="0"/>
              <a:pPr fontAlgn="base">
                <a:spcBef>
                  <a:spcPct val="0"/>
                </a:spcBef>
                <a:spcAft>
                  <a:spcPct val="0"/>
                </a:spcAft>
              </a:pPr>
              <a:t>61</a:t>
            </a:fld>
            <a:endParaRPr lang="pl-PL"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zawartości 2"/>
          <p:cNvSpPr>
            <a:spLocks noGrp="1"/>
          </p:cNvSpPr>
          <p:nvPr>
            <p:ph idx="1"/>
          </p:nvPr>
        </p:nvSpPr>
        <p:spPr>
          <a:xfrm>
            <a:off x="539750" y="620713"/>
            <a:ext cx="8229600" cy="4525962"/>
          </a:xfrm>
        </p:spPr>
        <p:txBody>
          <a:bodyPr/>
          <a:lstStyle/>
          <a:p>
            <a:pPr marL="514350" indent="-514350">
              <a:buFont typeface="Calibri" pitchFamily="34" charset="0"/>
              <a:buAutoNum type="arabicPeriod" startAt="9"/>
            </a:pPr>
            <a:r>
              <a:rPr lang="pl-PL" sz="2400" dirty="0" smtClean="0"/>
              <a:t>Informacje o formach doskonalenia znajdują się też </a:t>
            </a:r>
            <a:br>
              <a:rPr lang="pl-PL" sz="2400" dirty="0" smtClean="0"/>
            </a:br>
            <a:r>
              <a:rPr lang="pl-PL" sz="2400" dirty="0" smtClean="0"/>
              <a:t>na stronie internetowej </a:t>
            </a:r>
            <a:r>
              <a:rPr lang="pl-PL" sz="2400" dirty="0" err="1" smtClean="0"/>
              <a:t>www.odnlomza.pl</a:t>
            </a:r>
            <a:r>
              <a:rPr lang="pl-PL" sz="2400" dirty="0" smtClean="0"/>
              <a:t> </a:t>
            </a:r>
          </a:p>
          <a:p>
            <a:pPr marL="514350" indent="-514350">
              <a:buFont typeface="Calibri" pitchFamily="34" charset="0"/>
              <a:buAutoNum type="arabicPeriod" startAt="9"/>
            </a:pPr>
            <a:r>
              <a:rPr lang="pl-PL" sz="2400" dirty="0" smtClean="0"/>
              <a:t>Druki zgłoszeń należy przesyłać na adres: </a:t>
            </a:r>
          </a:p>
          <a:p>
            <a:pPr algn="ctr">
              <a:buNone/>
              <a:defRPr/>
            </a:pPr>
            <a:r>
              <a:rPr lang="pl-PL" sz="2400" b="1" dirty="0" smtClean="0"/>
              <a:t>Ośrodek Doskonalenia Nauczycieli </a:t>
            </a:r>
          </a:p>
          <a:p>
            <a:pPr algn="ctr">
              <a:buNone/>
              <a:defRPr/>
            </a:pPr>
            <a:r>
              <a:rPr lang="pl-PL" sz="2400" b="1" dirty="0" smtClean="0"/>
              <a:t>pl. Kościuszki 2 </a:t>
            </a:r>
          </a:p>
          <a:p>
            <a:pPr algn="ctr">
              <a:buNone/>
              <a:defRPr/>
            </a:pPr>
            <a:r>
              <a:rPr lang="pl-PL" sz="2400" b="1" dirty="0" smtClean="0"/>
              <a:t>18-400 Łomża </a:t>
            </a:r>
          </a:p>
          <a:p>
            <a:pPr>
              <a:buNone/>
              <a:defRPr/>
            </a:pPr>
            <a:r>
              <a:rPr lang="pl-PL" sz="2400" dirty="0" smtClean="0"/>
              <a:t>11. Inne dane adresowe ODN: </a:t>
            </a:r>
          </a:p>
          <a:p>
            <a:pPr>
              <a:defRPr/>
            </a:pPr>
            <a:r>
              <a:rPr lang="pl-PL" sz="2400" dirty="0" smtClean="0"/>
              <a:t>Poczta e-mail.: </a:t>
            </a:r>
            <a:r>
              <a:rPr lang="pl-PL" sz="2400" b="1" dirty="0" err="1" smtClean="0"/>
              <a:t>odn@odnlomza.pl</a:t>
            </a:r>
            <a:r>
              <a:rPr lang="pl-PL" sz="2400" b="1" dirty="0" smtClean="0"/>
              <a:t> </a:t>
            </a:r>
          </a:p>
          <a:p>
            <a:pPr>
              <a:defRPr/>
            </a:pPr>
            <a:r>
              <a:rPr lang="nb-NO" sz="2400" dirty="0" smtClean="0"/>
              <a:t>Telefon: (086) 216 42 17 Fax: (086) 216 57 25 </a:t>
            </a:r>
            <a:endParaRPr lang="pl-PL" sz="2400" dirty="0" smtClean="0"/>
          </a:p>
          <a:p>
            <a:pPr>
              <a:defRPr/>
            </a:pPr>
            <a:endParaRPr lang="pl-PL" sz="2400" dirty="0" smtClean="0"/>
          </a:p>
          <a:p>
            <a:pPr marL="514350" indent="-514350">
              <a:buNone/>
            </a:pPr>
            <a:endParaRPr lang="pl-PL" sz="2400" dirty="0" smtClean="0"/>
          </a:p>
        </p:txBody>
      </p:sp>
      <p:sp>
        <p:nvSpPr>
          <p:cNvPr id="76803"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F5A19BDA-4B8C-4DC6-BB0A-12C7ABDB2C4D}" type="slidenum">
              <a:rPr lang="pl-PL" smtClean="0"/>
              <a:pPr fontAlgn="base">
                <a:spcBef>
                  <a:spcPct val="0"/>
                </a:spcBef>
                <a:spcAft>
                  <a:spcPct val="0"/>
                </a:spcAft>
              </a:pPr>
              <a:t>62</a:t>
            </a:fld>
            <a:endParaRPr lang="pl-PL"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zawartości 2"/>
          <p:cNvSpPr>
            <a:spLocks noGrp="1"/>
          </p:cNvSpPr>
          <p:nvPr>
            <p:ph idx="1"/>
          </p:nvPr>
        </p:nvSpPr>
        <p:spPr>
          <a:xfrm>
            <a:off x="539750" y="620713"/>
            <a:ext cx="8229600" cy="4525962"/>
          </a:xfrm>
        </p:spPr>
        <p:txBody>
          <a:bodyPr/>
          <a:lstStyle/>
          <a:p>
            <a:pPr>
              <a:buNone/>
              <a:defRPr/>
            </a:pPr>
            <a:r>
              <a:rPr lang="pl-PL" sz="2400" dirty="0" smtClean="0"/>
              <a:t>    </a:t>
            </a:r>
            <a:r>
              <a:rPr lang="pl-PL" dirty="0" smtClean="0"/>
              <a:t>8.  </a:t>
            </a:r>
            <a:r>
              <a:rPr lang="pl-PL" b="1" dirty="0" smtClean="0">
                <a:solidFill>
                  <a:srgbClr val="FF0000"/>
                </a:solidFill>
              </a:rPr>
              <a:t>Dyskusja i sprawy różne</a:t>
            </a:r>
          </a:p>
          <a:p>
            <a:pPr>
              <a:buNone/>
              <a:defRPr/>
            </a:pPr>
            <a:endParaRPr lang="pl-PL" b="1" dirty="0" smtClean="0">
              <a:solidFill>
                <a:srgbClr val="FF0000"/>
              </a:solidFill>
            </a:endParaRPr>
          </a:p>
          <a:p>
            <a:pPr>
              <a:defRPr/>
            </a:pPr>
            <a:r>
              <a:rPr lang="pl-PL" sz="2400" dirty="0" smtClean="0">
                <a:solidFill>
                  <a:srgbClr val="FF0000"/>
                </a:solidFill>
              </a:rPr>
              <a:t>Materiały w wersji elektronicznej</a:t>
            </a:r>
            <a:r>
              <a:rPr lang="pl-PL" sz="2400" dirty="0" smtClean="0">
                <a:solidFill>
                  <a:srgbClr val="FF0000"/>
                </a:solidFill>
              </a:rPr>
              <a:t>: </a:t>
            </a:r>
            <a:r>
              <a:rPr lang="pl-PL" sz="2400" dirty="0" smtClean="0"/>
              <a:t>Zbiór prac kontrolnych </a:t>
            </a:r>
            <a:r>
              <a:rPr lang="pl-PL" sz="2400" dirty="0" smtClean="0"/>
              <a:t/>
            </a:r>
            <a:br>
              <a:rPr lang="pl-PL" sz="2400" dirty="0" smtClean="0"/>
            </a:br>
            <a:r>
              <a:rPr lang="pl-PL" sz="2400" dirty="0" smtClean="0"/>
              <a:t>z </a:t>
            </a:r>
            <a:r>
              <a:rPr lang="pl-PL" sz="2400" dirty="0" smtClean="0"/>
              <a:t>matematyki </a:t>
            </a:r>
            <a:r>
              <a:rPr lang="pl-PL" sz="2400" dirty="0" err="1" smtClean="0"/>
              <a:t>szkoła</a:t>
            </a:r>
            <a:r>
              <a:rPr lang="pl-PL" sz="2400" dirty="0" smtClean="0"/>
              <a:t> </a:t>
            </a:r>
            <a:r>
              <a:rPr lang="pl-PL" sz="2400" dirty="0" err="1" smtClean="0"/>
              <a:t>ponadgimnazjalna</a:t>
            </a:r>
            <a:r>
              <a:rPr lang="pl-PL" sz="2400" dirty="0" smtClean="0"/>
              <a:t> </a:t>
            </a:r>
            <a:r>
              <a:rPr lang="pl-PL" sz="2400" dirty="0" smtClean="0"/>
              <a:t>PR - wersja robocza; materiał </a:t>
            </a:r>
            <a:r>
              <a:rPr lang="pl-PL" sz="2400" u="sng" dirty="0" smtClean="0"/>
              <a:t>wyłącznie</a:t>
            </a:r>
            <a:r>
              <a:rPr lang="pl-PL" sz="2400" dirty="0" smtClean="0"/>
              <a:t> dla nauczycieli uczących PR</a:t>
            </a:r>
          </a:p>
          <a:p>
            <a:pPr>
              <a:defRPr/>
            </a:pPr>
            <a:r>
              <a:rPr lang="pl-PL" sz="2400" dirty="0" smtClean="0"/>
              <a:t>Prezentacja z konferencji – na </a:t>
            </a:r>
            <a:r>
              <a:rPr lang="pl-PL" sz="2400" dirty="0" err="1" smtClean="0"/>
              <a:t>podstronie</a:t>
            </a:r>
            <a:r>
              <a:rPr lang="pl-PL" sz="2400" dirty="0" smtClean="0"/>
              <a:t> konsultanta </a:t>
            </a:r>
          </a:p>
          <a:p>
            <a:pPr>
              <a:defRPr/>
            </a:pPr>
            <a:r>
              <a:rPr lang="pl-PL" sz="2400" dirty="0" smtClean="0"/>
              <a:t>Propozycje zapotrzebowania na szkolenia w II semestrze</a:t>
            </a:r>
          </a:p>
          <a:p>
            <a:pPr>
              <a:defRPr/>
            </a:pPr>
            <a:r>
              <a:rPr lang="pl-PL" sz="2400" dirty="0" smtClean="0"/>
              <a:t>…</a:t>
            </a:r>
          </a:p>
          <a:p>
            <a:pPr>
              <a:defRPr/>
            </a:pPr>
            <a:endParaRPr lang="pl-PL" sz="2400" dirty="0" smtClean="0"/>
          </a:p>
          <a:p>
            <a:pPr marL="514350" indent="-514350">
              <a:buNone/>
            </a:pPr>
            <a:endParaRPr lang="pl-PL" sz="2400" b="1" dirty="0" smtClean="0"/>
          </a:p>
        </p:txBody>
      </p:sp>
      <p:sp>
        <p:nvSpPr>
          <p:cNvPr id="76803"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F5A19BDA-4B8C-4DC6-BB0A-12C7ABDB2C4D}" type="slidenum">
              <a:rPr lang="pl-PL" smtClean="0"/>
              <a:pPr fontAlgn="base">
                <a:spcBef>
                  <a:spcPct val="0"/>
                </a:spcBef>
                <a:spcAft>
                  <a:spcPct val="0"/>
                </a:spcAft>
              </a:pPr>
              <a:t>63</a:t>
            </a:fld>
            <a:endParaRPr lang="pl-PL"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zablon układ">
  <a:themeElements>
    <a:clrScheme name="Przesileni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szablon układ</Template>
  <TotalTime>3148</TotalTime>
  <Words>2165</Words>
  <Application>Microsoft Office PowerPoint</Application>
  <PresentationFormat>Pokaz na ekranie (4:3)</PresentationFormat>
  <Paragraphs>466</Paragraphs>
  <Slides>63</Slides>
  <Notes>0</Notes>
  <HiddenSlides>0</HiddenSlides>
  <MMClips>0</MMClips>
  <ScaleCrop>false</ScaleCrop>
  <HeadingPairs>
    <vt:vector size="4" baseType="variant">
      <vt:variant>
        <vt:lpstr>Motyw</vt:lpstr>
      </vt:variant>
      <vt:variant>
        <vt:i4>1</vt:i4>
      </vt:variant>
      <vt:variant>
        <vt:lpstr>Tytuły slajdów</vt:lpstr>
      </vt:variant>
      <vt:variant>
        <vt:i4>63</vt:i4>
      </vt:variant>
    </vt:vector>
  </HeadingPairs>
  <TitlesOfParts>
    <vt:vector size="64" baseType="lpstr">
      <vt:lpstr>szablon układ</vt:lpstr>
      <vt:lpstr>Slajd 1</vt:lpstr>
      <vt:lpstr>Ramowy program</vt:lpstr>
      <vt:lpstr>Slajd 3</vt:lpstr>
      <vt:lpstr>Slajd 4</vt:lpstr>
      <vt:lpstr>2.      Kierunki realizacji zadań  z zakresu nadzoru pedagogicznego       w roku szkolnym 2016/2017 </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Średnie wyniki uczniów w zakresie wymagań ogólnych z podstawy programowej matematyki</vt:lpstr>
      <vt:lpstr>Wnioski i rekomendacje – SP  </vt:lpstr>
      <vt:lpstr>Wnioski i rekomendacje – SP  </vt:lpstr>
      <vt:lpstr>Slajd 21</vt:lpstr>
      <vt:lpstr>Średnie wyniki uczniów w zakresie wymagań ogólnych z podstawy programowej matematyki</vt:lpstr>
      <vt:lpstr>Wnioski i rekomendacje – gimnazjum  </vt:lpstr>
      <vt:lpstr>Wnioski i rekomendacje – gimnazjum  </vt:lpstr>
      <vt:lpstr>Slajd 25</vt:lpstr>
      <vt:lpstr>Średnie wyniki uczniów w zakresie wymagań ogólnych z podstawy programowej matematyki PP</vt:lpstr>
      <vt:lpstr>Średnie wyniki uczniów w zakresie wymagań ogólnych z podstawy programowej matematyki PR</vt:lpstr>
      <vt:lpstr>Wnioski i rekomendacje</vt:lpstr>
      <vt:lpstr>Slajd 29</vt:lpstr>
      <vt:lpstr>Slajd 30</vt:lpstr>
      <vt:lpstr>Slajd 31</vt:lpstr>
      <vt:lpstr>Slajd 32</vt:lpstr>
      <vt:lpstr>Slajd 33</vt:lpstr>
      <vt:lpstr>Slajd 34</vt:lpstr>
      <vt:lpstr> 6.      Rozwijanie kompetencji matematycznych  na podstawie badań; przykłady dobrych praktyk    </vt:lpstr>
      <vt:lpstr>            Realizacja zaleceń do podstawy                               programowej 1. Informacja o wynikach monitorowania realizacji podstawy programowej – raport ORE 2. "Szkoła samodzielnego myślenia", "Nauczanie matematyki w gimnazjum"- Pracownia Matematyków IBE  3. "Badanie potrzeb nauczycieli edukacji wczesnoszkolnej i matematyki w zakresie rozwoju zawodowego".  Pracownia  Matematyków IBE  4. „Raport o stanie edukacji 2013” IBE  5. „Nauczanie matematyki w gimnazjum. Raport” IBE 2013  6. „Nauczyciele matematyki w Polsce” - raport z badania TEDS-M  7. „Diagnoza kompetencji gimnazjalistów” – Raport IBE 2013   </vt:lpstr>
      <vt:lpstr>Slajd 37</vt:lpstr>
      <vt:lpstr>Slajd 38</vt:lpstr>
      <vt:lpstr>Slajd 39</vt:lpstr>
      <vt:lpstr>  Rekomendacje w zakresie rozwijania kompetencji matematycznych    </vt:lpstr>
      <vt:lpstr>Slajd 41</vt:lpstr>
      <vt:lpstr>Slajd 42</vt:lpstr>
      <vt:lpstr>Slajd 43</vt:lpstr>
      <vt:lpstr>  Przykłady dobrych praktyk   </vt:lpstr>
      <vt:lpstr>Slajd 45</vt:lpstr>
      <vt:lpstr>Slajd 46</vt:lpstr>
      <vt:lpstr>Slajd 47</vt:lpstr>
      <vt:lpstr>Slajd 48</vt:lpstr>
      <vt:lpstr>Slajd 49</vt:lpstr>
      <vt:lpstr>Slajd 50</vt:lpstr>
      <vt:lpstr>Slajd 51</vt:lpstr>
      <vt:lpstr>Slajd 52</vt:lpstr>
      <vt:lpstr> </vt:lpstr>
      <vt:lpstr>Slajd 54</vt:lpstr>
      <vt:lpstr>Slajd 55</vt:lpstr>
      <vt:lpstr>Slajd 56</vt:lpstr>
      <vt:lpstr>Slajd 57</vt:lpstr>
      <vt:lpstr>Slajd 58</vt:lpstr>
      <vt:lpstr>Slajd 59</vt:lpstr>
      <vt:lpstr>Informacje organizacyjne</vt:lpstr>
      <vt:lpstr>Slajd 61</vt:lpstr>
      <vt:lpstr>Slajd 62</vt:lpstr>
      <vt:lpstr>Slajd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ODN</dc:creator>
  <cp:lastModifiedBy>odn</cp:lastModifiedBy>
  <cp:revision>857</cp:revision>
  <dcterms:created xsi:type="dcterms:W3CDTF">2012-04-10T08:23:54Z</dcterms:created>
  <dcterms:modified xsi:type="dcterms:W3CDTF">2016-09-28T08:35:14Z</dcterms:modified>
</cp:coreProperties>
</file>